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70" r:id="rId4"/>
    <p:sldId id="286" r:id="rId5"/>
    <p:sldId id="287" r:id="rId6"/>
    <p:sldId id="282" r:id="rId7"/>
    <p:sldId id="257" r:id="rId8"/>
    <p:sldId id="278" r:id="rId9"/>
    <p:sldId id="289" r:id="rId10"/>
    <p:sldId id="288" r:id="rId11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맑은 고딕" panose="020B0503020000020004" pitchFamily="34" charset="-127"/>
        <a:ea typeface="맑은 고딕" panose="020B0503020000020004" pitchFamily="34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681564-3A36-5EAA-5B73-B07CE9666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1C69D-7D5A-45B5-9C21-9460D565974F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3AF96A-00A1-3F10-63E9-3DA5EBBAC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1785A55-4588-8701-511F-1CE9DBB50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2A49D-7E09-46D8-9188-36A8A5C90D8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1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1617C09-4A09-83B6-F539-DED254B0F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2A005-F00D-435A-9693-3416E80D7B5E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721DC6-5694-B2DB-E176-1ED1A3323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6ECCE78-DC4D-59B4-4BC2-B33C98D0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488F-4C92-4CD6-882B-730955D8E3E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955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4A330E-62B6-BFCC-E360-AFE3CF9F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85C5C-62F6-4356-B0F7-FE3363C95C90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D51BD2-A278-3B56-5AE5-FE2885F3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71116D7-361A-26FD-3CC6-A33F2BF26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6887F-C57E-4C57-A7B9-CFE79A98557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784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604F69C-B556-01F0-AAE5-775E8CF6860A}"/>
              </a:ext>
            </a:extLst>
          </p:cNvPr>
          <p:cNvSpPr/>
          <p:nvPr userDrawn="1"/>
        </p:nvSpPr>
        <p:spPr>
          <a:xfrm>
            <a:off x="0" y="0"/>
            <a:ext cx="12192000" cy="701675"/>
          </a:xfrm>
          <a:prstGeom prst="rect">
            <a:avLst/>
          </a:prstGeom>
          <a:solidFill>
            <a:srgbClr val="F2CC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D4F1D5F6-05EA-BAC2-18DA-3D56E1586923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r" eaLnBrk="1" latinLnBrk="1" hangingPunct="1">
              <a:defRPr/>
            </a:pPr>
            <a:fld id="{B34DD9A2-7B8C-4622-AAE4-663041D4BD28}" type="slidenum">
              <a:rPr lang="ko-KR" altLang="en-US" sz="1200" smtClean="0">
                <a:solidFill>
                  <a:srgbClr val="898989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pic>
        <p:nvPicPr>
          <p:cNvPr id="4" name="그림 8">
            <a:extLst>
              <a:ext uri="{FF2B5EF4-FFF2-40B4-BE49-F238E27FC236}">
                <a16:creationId xmlns:a16="http://schemas.microsoft.com/office/drawing/2014/main" id="{6F96B777-A069-21E5-D0DF-251ABF7D5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3938" y="7938"/>
            <a:ext cx="9207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029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5442D1-8594-6401-C316-0474BD66B4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5988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424D2A2-816E-FC01-F3FE-2B99024EA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E9718-B84D-467D-8DDE-D28698E4C7B8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9F63835-4B7E-2A9C-66AF-A7026BDF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8C8B81C-0AAC-C8C4-25F8-43C40299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46EEC-6435-43E3-90DC-92CE618F402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2360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E190D4E-BF93-64ED-D053-CAFE754C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A2F06-1E92-42FD-B552-2868F881203A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00338DA-3A97-76D6-81A7-D32CAF67D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27E6BA-01F0-2DC0-598D-1CF47680D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B3275-1187-40C6-BDC8-F2713E1C841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52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44E4C973-E50F-8D07-1F18-4C2862B1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FEC07-E2D4-4F3D-BCF9-EAE5F59E46D0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D665AFCB-5D23-C83D-CD6A-C3560BE4A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4D63B2B6-7A8E-AA15-8882-B4F60C647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4FDA5-3CEE-4CAB-8E21-387249A5F7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434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3">
            <a:extLst>
              <a:ext uri="{FF2B5EF4-FFF2-40B4-BE49-F238E27FC236}">
                <a16:creationId xmlns:a16="http://schemas.microsoft.com/office/drawing/2014/main" id="{1D545161-F4B6-B2BE-99A2-5618DD07D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58EB9-ADEE-465C-8B9D-84014203835E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8" name="바닥글 개체 틀 4">
            <a:extLst>
              <a:ext uri="{FF2B5EF4-FFF2-40B4-BE49-F238E27FC236}">
                <a16:creationId xmlns:a16="http://schemas.microsoft.com/office/drawing/2014/main" id="{61588C36-2F7D-CB8B-378B-400E071C3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>
            <a:extLst>
              <a:ext uri="{FF2B5EF4-FFF2-40B4-BE49-F238E27FC236}">
                <a16:creationId xmlns:a16="http://schemas.microsoft.com/office/drawing/2014/main" id="{8DBF2522-E671-199D-5563-1546E0A73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221B-0985-4B3F-9902-7A15B81521D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1229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3">
            <a:extLst>
              <a:ext uri="{FF2B5EF4-FFF2-40B4-BE49-F238E27FC236}">
                <a16:creationId xmlns:a16="http://schemas.microsoft.com/office/drawing/2014/main" id="{165DF231-6BE2-93F4-7123-39DFF40FA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28AB5-63C4-4A34-A27D-4431105CDA62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4" name="바닥글 개체 틀 4">
            <a:extLst>
              <a:ext uri="{FF2B5EF4-FFF2-40B4-BE49-F238E27FC236}">
                <a16:creationId xmlns:a16="http://schemas.microsoft.com/office/drawing/2014/main" id="{CFDFEB75-5571-2E93-8ADC-119E2662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92503FF6-A86C-BDAA-8479-4ED1FF072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C489B-7529-4B46-95AD-9194185B67D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959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>
            <a:extLst>
              <a:ext uri="{FF2B5EF4-FFF2-40B4-BE49-F238E27FC236}">
                <a16:creationId xmlns:a16="http://schemas.microsoft.com/office/drawing/2014/main" id="{96040FEA-7363-ED35-304B-CDDEC9C1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DCDD5-8902-4288-90E8-03626DDF7988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3" name="바닥글 개체 틀 4">
            <a:extLst>
              <a:ext uri="{FF2B5EF4-FFF2-40B4-BE49-F238E27FC236}">
                <a16:creationId xmlns:a16="http://schemas.microsoft.com/office/drawing/2014/main" id="{915A4979-630D-42E6-275D-9FF09134A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9CF2D18A-352A-70AB-D525-860D7E080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4290-526D-496B-9181-0D7DB9C2C9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97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F6E57A1E-52C1-BA48-14E5-BC1594FD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4D2A-8CD2-4A4D-B17B-4D2BE131D761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70EC58F4-F2C8-272B-DCA3-F9CF61F60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8278E27F-2473-7F12-48A8-4ACB67D6A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B8775-0B5E-469D-B022-FDADCAE84A5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999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3">
            <a:extLst>
              <a:ext uri="{FF2B5EF4-FFF2-40B4-BE49-F238E27FC236}">
                <a16:creationId xmlns:a16="http://schemas.microsoft.com/office/drawing/2014/main" id="{4B58C841-3071-FC75-4780-4758A1128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D9B4B-D0ED-415E-9740-64696E1B5297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6" name="바닥글 개체 틀 4">
            <a:extLst>
              <a:ext uri="{FF2B5EF4-FFF2-40B4-BE49-F238E27FC236}">
                <a16:creationId xmlns:a16="http://schemas.microsoft.com/office/drawing/2014/main" id="{C406727E-25D7-95BD-B3F9-C2C6300D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>
            <a:extLst>
              <a:ext uri="{FF2B5EF4-FFF2-40B4-BE49-F238E27FC236}">
                <a16:creationId xmlns:a16="http://schemas.microsoft.com/office/drawing/2014/main" id="{3305B566-4271-969F-C62A-FF1384A5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063D7-76A0-4ED8-B91D-4EFBAA75B4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155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3EBC8BFD-458E-301B-EE51-989E938EB22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8DF723E4-955D-740C-A099-7A0938BD98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A43CACF-9D0B-E43C-75FB-E467970A40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A55BFA6-AC31-4BBF-B3A8-85219C6C1E4C}" type="datetimeFigureOut">
              <a:rPr lang="ko-KR" altLang="en-US"/>
              <a:pPr>
                <a:defRPr/>
              </a:pPr>
              <a:t>2025-09-19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275670-A088-96FC-8869-8DD9A2B75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56AD384-02F8-5846-BD88-F4A740C5B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85F7F8D5-3CB7-4E86-BF76-5382D18B2A4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  <p:sldLayoutId id="2147484095" r:id="rId12"/>
    <p:sldLayoutId id="2147484096" r:id="rId13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itepaper.co.kr/news/articleView.html?idxno=44481" TargetMode="External"/><Relationship Id="rId2" Type="http://schemas.openxmlformats.org/officeDocument/2006/relationships/hyperlink" Target="https://m.post.naver.com/viewer/postView.naver?volumeNo=29950290&amp;memberNo=1519433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brunch.co.kr/@heewoo0324/5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roots.gov.sg/stories-landing/stories/Serving-Up-a-Legacy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roots.gov.sg/stories-landing/stories/Serving-Up-a-Legacy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.michelin.com/kr/ko/article/features/foods-on-unesco-intangible-cultural-heritage-list-ko" TargetMode="External"/><Relationship Id="rId2" Type="http://schemas.openxmlformats.org/officeDocument/2006/relationships/hyperlink" Target="https://www.womaneconomy.co.kr/news/articleView.html?idxno=220150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realfoods.co.kr/article/1696790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ch.unesco.org/en/RL/lavash-the-preparation-meaning-and-appearance-of-traditional-bread-as-an-expression-of-culture-in-armenia-00985" TargetMode="External"/><Relationship Id="rId2" Type="http://schemas.openxmlformats.org/officeDocument/2006/relationships/hyperlink" Target="https://heritage.unesco.or.kr/%EB%9D%BC%EB%B0%94%EC%8B%9C-%EC%95%84%EB%A5%B4%EB%A9%94%EB%8B%88%EC%95%84%EC%9D%98-%EB%AC%B8%ED%99%94-%ED%91%9C%ED%98%84%EC%9D%B8-%EC%A0%84%ED%86%B5-%EB%B9%B5-%EB%A7%8C%EB%93%A4%EA%B8%B0%EC%99%80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pnews.kr/17011" TargetMode="External"/><Relationship Id="rId2" Type="http://schemas.openxmlformats.org/officeDocument/2006/relationships/hyperlink" Target="https://heritage.unesco.or.kr/%EC%99%80%EC%87%BC%EC%BF%A0%E5%92%8C%E9%A3%9F-%ED%8A%B9%ED%9E%88-%EC%8B%A0%EB%85%84-%EC%B6%95%ED%95%98%EB%A5%BC-%EC%9C%84%ED%95%9C-%EC%9D%BC%EB%B3%B8%EC%9D%98-%EC%A0%84%ED%86%B5-%EC%8B%9D%EB%AC%B8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1728E790-7ECE-7691-4CEA-ADBED2F60010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F8E6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4099" name="그림 4">
            <a:extLst>
              <a:ext uri="{FF2B5EF4-FFF2-40B4-BE49-F238E27FC236}">
                <a16:creationId xmlns:a16="http://schemas.microsoft.com/office/drawing/2014/main" id="{2E10F297-1F61-79E7-4D5A-1A66F26B7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150" y="-61913"/>
            <a:ext cx="9283700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2">
            <a:extLst>
              <a:ext uri="{FF2B5EF4-FFF2-40B4-BE49-F238E27FC236}">
                <a16:creationId xmlns:a16="http://schemas.microsoft.com/office/drawing/2014/main" id="{0ED13E92-1097-3320-9FC4-64C90F537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Franklin Gothic Medium" panose="020B0603020102020204" pitchFamily="34" charset="0"/>
              <a:ea typeface="HY견고딕" panose="02030600000101010101" pitchFamily="18" charset="-127"/>
            </a:endParaRPr>
          </a:p>
        </p:txBody>
      </p:sp>
      <p:sp>
        <p:nvSpPr>
          <p:cNvPr id="9220" name="부제목 2">
            <a:extLst>
              <a:ext uri="{FF2B5EF4-FFF2-40B4-BE49-F238E27FC236}">
                <a16:creationId xmlns:a16="http://schemas.microsoft.com/office/drawing/2014/main" id="{F2A9340D-27AF-4BBE-0D92-DC82C20E7025}"/>
              </a:ext>
            </a:extLst>
          </p:cNvPr>
          <p:cNvSpPr txBox="1">
            <a:spLocks/>
          </p:cNvSpPr>
          <p:nvPr/>
        </p:nvSpPr>
        <p:spPr bwMode="auto">
          <a:xfrm>
            <a:off x="8250238" y="184150"/>
            <a:ext cx="2233612" cy="3381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Middle School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7685016C-D163-A629-6830-A7FEF4EB64E3}"/>
              </a:ext>
            </a:extLst>
          </p:cNvPr>
          <p:cNvSpPr txBox="1">
            <a:spLocks/>
          </p:cNvSpPr>
          <p:nvPr/>
        </p:nvSpPr>
        <p:spPr bwMode="auto">
          <a:xfrm>
            <a:off x="7920038" y="403225"/>
            <a:ext cx="2622550" cy="5032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rPr>
              <a:t>ENGLISH 2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4103" name="부제목 2">
            <a:extLst>
              <a:ext uri="{FF2B5EF4-FFF2-40B4-BE49-F238E27FC236}">
                <a16:creationId xmlns:a16="http://schemas.microsoft.com/office/drawing/2014/main" id="{F6DE6257-BD0C-2C8E-570D-606D0C02FCC3}"/>
              </a:ext>
            </a:extLst>
          </p:cNvPr>
          <p:cNvSpPr txBox="1">
            <a:spLocks/>
          </p:cNvSpPr>
          <p:nvPr/>
        </p:nvSpPr>
        <p:spPr bwMode="auto">
          <a:xfrm>
            <a:off x="2057400" y="2157413"/>
            <a:ext cx="6267450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A</a:t>
            </a:r>
            <a:r>
              <a:rPr lang="ko-KR" altLang="en-US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 </a:t>
            </a:r>
            <a:r>
              <a:rPr lang="en-US" altLang="ko-KR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Taste</a:t>
            </a:r>
            <a:r>
              <a:rPr lang="ko-KR" altLang="en-US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 </a:t>
            </a:r>
            <a:r>
              <a:rPr lang="en-US" altLang="ko-KR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of</a:t>
            </a:r>
            <a:r>
              <a:rPr lang="ko-KR" altLang="en-US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 </a:t>
            </a:r>
            <a:r>
              <a:rPr lang="en-US" altLang="ko-KR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the</a:t>
            </a:r>
            <a:r>
              <a:rPr lang="ko-KR" altLang="en-US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 </a:t>
            </a:r>
            <a:r>
              <a:rPr lang="en-US" altLang="ko-KR" sz="4000" b="1">
                <a:solidFill>
                  <a:srgbClr val="000000"/>
                </a:solidFill>
                <a:latin typeface="Arial" panose="020B0604020202020204" pitchFamily="34" charset="0"/>
                <a:ea typeface="HY견고딕" panose="02030600000101010101" pitchFamily="18" charset="-127"/>
              </a:rPr>
              <a:t>World</a:t>
            </a:r>
            <a:endParaRPr lang="ko-KR" altLang="en-US" sz="4000" b="1">
              <a:solidFill>
                <a:srgbClr val="000000"/>
              </a:solidFill>
              <a:latin typeface="Arial" panose="020B0604020202020204" pitchFamily="34" charset="0"/>
              <a:ea typeface="HY견고딕" panose="02030600000101010101" pitchFamily="18" charset="-127"/>
            </a:endParaRPr>
          </a:p>
        </p:txBody>
      </p:sp>
      <p:grpSp>
        <p:nvGrpSpPr>
          <p:cNvPr id="4104" name="그룹 11">
            <a:extLst>
              <a:ext uri="{FF2B5EF4-FFF2-40B4-BE49-F238E27FC236}">
                <a16:creationId xmlns:a16="http://schemas.microsoft.com/office/drawing/2014/main" id="{756FBBEF-51D6-0D1D-0833-8670B2DD0FFA}"/>
              </a:ext>
            </a:extLst>
          </p:cNvPr>
          <p:cNvGrpSpPr>
            <a:grpSpLocks/>
          </p:cNvGrpSpPr>
          <p:nvPr/>
        </p:nvGrpSpPr>
        <p:grpSpPr bwMode="auto">
          <a:xfrm>
            <a:off x="2166938" y="1557338"/>
            <a:ext cx="2252662" cy="539750"/>
            <a:chOff x="539552" y="252264"/>
            <a:chExt cx="2251615" cy="540001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E5A0290-5600-014B-8443-43716826AF11}"/>
                </a:ext>
              </a:extLst>
            </p:cNvPr>
            <p:cNvSpPr/>
            <p:nvPr/>
          </p:nvSpPr>
          <p:spPr>
            <a:xfrm>
              <a:off x="539552" y="252264"/>
              <a:ext cx="1846991" cy="540001"/>
            </a:xfrm>
            <a:prstGeom prst="rect">
              <a:avLst/>
            </a:prstGeom>
            <a:solidFill>
              <a:srgbClr val="E9AA7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  <p:sp>
          <p:nvSpPr>
            <p:cNvPr id="11" name="육각형 10">
              <a:extLst>
                <a:ext uri="{FF2B5EF4-FFF2-40B4-BE49-F238E27FC236}">
                  <a16:creationId xmlns:a16="http://schemas.microsoft.com/office/drawing/2014/main" id="{8325F7FD-E420-CE7E-DDC9-CB532DB29C2C}"/>
                </a:ext>
              </a:extLst>
            </p:cNvPr>
            <p:cNvSpPr/>
            <p:nvPr/>
          </p:nvSpPr>
          <p:spPr>
            <a:xfrm>
              <a:off x="2035868" y="252264"/>
              <a:ext cx="755299" cy="540001"/>
            </a:xfrm>
            <a:prstGeom prst="hexagon">
              <a:avLst>
                <a:gd name="adj" fmla="val 35868"/>
                <a:gd name="vf" fmla="val 115470"/>
              </a:avLst>
            </a:prstGeom>
            <a:solidFill>
              <a:srgbClr val="E080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latinLnBrk="1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/>
            </a:p>
          </p:txBody>
        </p:sp>
      </p:grpSp>
      <p:sp>
        <p:nvSpPr>
          <p:cNvPr id="4105" name="부제목 2">
            <a:extLst>
              <a:ext uri="{FF2B5EF4-FFF2-40B4-BE49-F238E27FC236}">
                <a16:creationId xmlns:a16="http://schemas.microsoft.com/office/drawing/2014/main" id="{9C99A5D7-3D86-F823-AA51-3BB22816A112}"/>
              </a:ext>
            </a:extLst>
          </p:cNvPr>
          <p:cNvSpPr txBox="1">
            <a:spLocks/>
          </p:cNvSpPr>
          <p:nvPr/>
        </p:nvSpPr>
        <p:spPr bwMode="auto">
          <a:xfrm>
            <a:off x="2255838" y="1635125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Lesson</a:t>
            </a:r>
            <a:endParaRPr lang="ko-KR" altLang="en-US" sz="240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106" name="부제목 2">
            <a:extLst>
              <a:ext uri="{FF2B5EF4-FFF2-40B4-BE49-F238E27FC236}">
                <a16:creationId xmlns:a16="http://schemas.microsoft.com/office/drawing/2014/main" id="{19864287-8B1C-1646-EF4F-CB4418B9D32A}"/>
              </a:ext>
            </a:extLst>
          </p:cNvPr>
          <p:cNvSpPr txBox="1">
            <a:spLocks/>
          </p:cNvSpPr>
          <p:nvPr/>
        </p:nvSpPr>
        <p:spPr bwMode="auto">
          <a:xfrm>
            <a:off x="3875088" y="1635125"/>
            <a:ext cx="6000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altLang="ko-KR" sz="240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7</a:t>
            </a:r>
            <a:endParaRPr lang="ko-KR" altLang="en-US" sz="240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대각선 방향의 모서리가 둥근 사각형 1">
            <a:extLst>
              <a:ext uri="{FF2B5EF4-FFF2-40B4-BE49-F238E27FC236}">
                <a16:creationId xmlns:a16="http://schemas.microsoft.com/office/drawing/2014/main" id="{8E83D1AB-68B8-2B81-606E-3400CE7FB367}"/>
              </a:ext>
            </a:extLst>
          </p:cNvPr>
          <p:cNvSpPr/>
          <p:nvPr/>
        </p:nvSpPr>
        <p:spPr>
          <a:xfrm>
            <a:off x="2057400" y="2959100"/>
            <a:ext cx="3036641" cy="374571"/>
          </a:xfrm>
          <a:prstGeom prst="round2Diag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타 교과 연계 및 배경지식 자료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6EDF892-E954-0988-CD9D-02E2DC9E8F3C}"/>
              </a:ext>
            </a:extLst>
          </p:cNvPr>
          <p:cNvCxnSpPr>
            <a:cxnSpLocks/>
          </p:cNvCxnSpPr>
          <p:nvPr/>
        </p:nvCxnSpPr>
        <p:spPr>
          <a:xfrm>
            <a:off x="2171700" y="2835275"/>
            <a:ext cx="525145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오각형 19">
            <a:extLst>
              <a:ext uri="{FF2B5EF4-FFF2-40B4-BE49-F238E27FC236}">
                <a16:creationId xmlns:a16="http://schemas.microsoft.com/office/drawing/2014/main" id="{2E92AE39-906D-54FC-B460-B9099129B0D8}"/>
              </a:ext>
            </a:extLst>
          </p:cNvPr>
          <p:cNvSpPr/>
          <p:nvPr/>
        </p:nvSpPr>
        <p:spPr>
          <a:xfrm>
            <a:off x="1524000" y="685800"/>
            <a:ext cx="45720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33843267-51EF-E8E7-BC59-75F7FC9B9DA5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124" name="직사각형 12">
            <a:extLst>
              <a:ext uri="{FF2B5EF4-FFF2-40B4-BE49-F238E27FC236}">
                <a16:creationId xmlns:a16="http://schemas.microsoft.com/office/drawing/2014/main" id="{5D0B9727-F407-089A-9EC1-64E3B2E12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5" name="그림 5">
            <a:extLst>
              <a:ext uri="{FF2B5EF4-FFF2-40B4-BE49-F238E27FC236}">
                <a16:creationId xmlns:a16="http://schemas.microsoft.com/office/drawing/2014/main" id="{FF76D58F-DA90-AB5C-C46F-4F62C1228A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12275" y="1223963"/>
            <a:ext cx="213201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5126" name="TextBox 2">
            <a:extLst>
              <a:ext uri="{FF2B5EF4-FFF2-40B4-BE49-F238E27FC236}">
                <a16:creationId xmlns:a16="http://schemas.microsoft.com/office/drawing/2014/main" id="{F48F7972-1160-FC60-799B-DE3FAAA12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406525"/>
            <a:ext cx="5745163" cy="4649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ko-KR" altLang="en-US" sz="2000" dirty="0"/>
              <a:t>크루아상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dirty="0"/>
              <a:t>: 1683</a:t>
            </a:r>
            <a:r>
              <a:rPr lang="ko-KR" altLang="en-US" sz="2000" dirty="0"/>
              <a:t>년에 오스트리아 수도 빈은 오스만 제국의 침략을 받았지만</a:t>
            </a:r>
            <a:r>
              <a:rPr lang="en-US" altLang="ko-KR" sz="2000" dirty="0"/>
              <a:t>, </a:t>
            </a:r>
            <a:r>
              <a:rPr lang="ko-KR" altLang="en-US" sz="2000" dirty="0"/>
              <a:t>오스트리아 사람들은 끝내 오스만 제국의 공격을 막아냈다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크루아상은</a:t>
            </a:r>
            <a:r>
              <a:rPr lang="ko-KR" altLang="en-US" sz="2000" dirty="0"/>
              <a:t> 이것을 기념하고자 오스만 제국의 국기에 그려진 초승달 모양을 따서 만들어지게 되었다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크루아상의</a:t>
            </a:r>
            <a:r>
              <a:rPr lang="ko-KR" altLang="en-US" sz="2000" dirty="0"/>
              <a:t> 의미는 프랑스어로 </a:t>
            </a:r>
            <a:r>
              <a:rPr lang="en-US" altLang="ko-KR" sz="2000" dirty="0"/>
              <a:t>‘</a:t>
            </a:r>
            <a:r>
              <a:rPr lang="ko-KR" altLang="en-US" sz="2000" dirty="0"/>
              <a:t>초승달</a:t>
            </a:r>
            <a:r>
              <a:rPr lang="en-US" altLang="ko-KR" sz="2000" dirty="0"/>
              <a:t>’</a:t>
            </a:r>
            <a:r>
              <a:rPr lang="ko-KR" altLang="en-US" sz="2000" dirty="0"/>
              <a:t>이다</a:t>
            </a:r>
            <a:r>
              <a:rPr lang="en-US" altLang="ko-KR" sz="2000" dirty="0"/>
              <a:t>. </a:t>
            </a:r>
            <a:r>
              <a:rPr lang="ko-KR" altLang="en-US" sz="2000" dirty="0"/>
              <a:t>오스트리아 사람들은 </a:t>
            </a:r>
            <a:r>
              <a:rPr lang="ko-KR" altLang="en-US" sz="2000" dirty="0" err="1"/>
              <a:t>크루아상을</a:t>
            </a:r>
            <a:r>
              <a:rPr lang="ko-KR" altLang="en-US" sz="2000" dirty="0"/>
              <a:t> 먹는 것이 침략자 오스만 제국의 상징을 먹는 것이라고 생각했고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 err="1"/>
              <a:t>크루아상은</a:t>
            </a:r>
            <a:r>
              <a:rPr lang="ko-KR" altLang="en-US" sz="2000" dirty="0"/>
              <a:t> 큰 인기를 얻었다</a:t>
            </a:r>
            <a:r>
              <a:rPr lang="en-US" altLang="ko-KR" sz="2000" dirty="0"/>
              <a:t>.</a:t>
            </a:r>
          </a:p>
        </p:txBody>
      </p:sp>
      <p:sp>
        <p:nvSpPr>
          <p:cNvPr id="5127" name="TextBox 2">
            <a:extLst>
              <a:ext uri="{FF2B5EF4-FFF2-40B4-BE49-F238E27FC236}">
                <a16:creationId xmlns:a16="http://schemas.microsoft.com/office/drawing/2014/main" id="{4681D547-2599-B420-0BBE-3BB8E243A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311900"/>
            <a:ext cx="56816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>
                <a:hlinkClick r:id="rId2"/>
              </a:rPr>
              <a:t>https://m.post.naver.com/viewer/postView.naver?volumeNo=29950290&amp;memberNo=15194331</a:t>
            </a:r>
            <a:endParaRPr lang="en-US" altLang="ko-KR" sz="12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200"/>
          </a:p>
        </p:txBody>
      </p:sp>
      <p:sp>
        <p:nvSpPr>
          <p:cNvPr id="5128" name="그림 2">
            <a:extLst>
              <a:ext uri="{FF2B5EF4-FFF2-40B4-BE49-F238E27FC236}">
                <a16:creationId xmlns:a16="http://schemas.microsoft.com/office/drawing/2014/main" id="{31D57DDB-74DA-0C9F-AD5E-F7FAAD3B9C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32638" y="2095500"/>
            <a:ext cx="47386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6ECCFB0-4472-B8B4-E566-B8552EF04762}"/>
              </a:ext>
            </a:extLst>
          </p:cNvPr>
          <p:cNvSpPr/>
          <p:nvPr/>
        </p:nvSpPr>
        <p:spPr>
          <a:xfrm>
            <a:off x="1725613" y="735013"/>
            <a:ext cx="4572000" cy="369887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문화가 담긴 세계 음식</a:t>
            </a:r>
            <a:endParaRPr lang="en-US" altLang="ko-KR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251E147-A45E-73DC-5E5B-F3079EC4201B}"/>
              </a:ext>
            </a:extLst>
          </p:cNvPr>
          <p:cNvSpPr/>
          <p:nvPr/>
        </p:nvSpPr>
        <p:spPr>
          <a:xfrm>
            <a:off x="1695450" y="284163"/>
            <a:ext cx="2528888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t>pp. 140~141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rPr>
              <a:t>Read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5131" name="TextBox 2">
            <a:extLst>
              <a:ext uri="{FF2B5EF4-FFF2-40B4-BE49-F238E27FC236}">
                <a16:creationId xmlns:a16="http://schemas.microsoft.com/office/drawing/2014/main" id="{B283C559-EF29-54EA-7B06-DC7C09DFB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6435725"/>
            <a:ext cx="484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>
                <a:hlinkClick r:id="rId3"/>
              </a:rPr>
              <a:t>https://www.whitepaper.co.kr/news/articleView.html?idxno=44481</a:t>
            </a:r>
            <a:endParaRPr lang="en-US" altLang="ko-KR" sz="12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200"/>
          </a:p>
        </p:txBody>
      </p:sp>
      <p:pic>
        <p:nvPicPr>
          <p:cNvPr id="5132" name="그림 4">
            <a:extLst>
              <a:ext uri="{FF2B5EF4-FFF2-40B4-BE49-F238E27FC236}">
                <a16:creationId xmlns:a16="http://schemas.microsoft.com/office/drawing/2014/main" id="{98D65D52-8564-0EEC-8FF3-65BE9F029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925" y="1577975"/>
            <a:ext cx="2919413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오각형 19">
            <a:extLst>
              <a:ext uri="{FF2B5EF4-FFF2-40B4-BE49-F238E27FC236}">
                <a16:creationId xmlns:a16="http://schemas.microsoft.com/office/drawing/2014/main" id="{FE5D507F-8EAE-868D-183F-BA4F1742BD80}"/>
              </a:ext>
            </a:extLst>
          </p:cNvPr>
          <p:cNvSpPr/>
          <p:nvPr/>
        </p:nvSpPr>
        <p:spPr>
          <a:xfrm>
            <a:off x="1524000" y="685800"/>
            <a:ext cx="45720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0328BB4-0678-E37C-F6B6-AF65DEA273D3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148" name="그림 5">
            <a:extLst>
              <a:ext uri="{FF2B5EF4-FFF2-40B4-BE49-F238E27FC236}">
                <a16:creationId xmlns:a16="http://schemas.microsoft.com/office/drawing/2014/main" id="{953B2C19-AD1F-DD01-462B-05DBDDC3A4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12275" y="1223963"/>
            <a:ext cx="213201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6149" name="TextBox 2">
            <a:extLst>
              <a:ext uri="{FF2B5EF4-FFF2-40B4-BE49-F238E27FC236}">
                <a16:creationId xmlns:a16="http://schemas.microsoft.com/office/drawing/2014/main" id="{C9B9FBD8-FF68-40B5-2A45-495AA1450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516063"/>
            <a:ext cx="7573962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 err="1"/>
              <a:t>타코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 dirty="0"/>
              <a:t>: </a:t>
            </a:r>
            <a:r>
              <a:rPr lang="ko-KR" altLang="en-US" sz="2000" dirty="0" err="1"/>
              <a:t>타코는</a:t>
            </a:r>
            <a:r>
              <a:rPr lang="ko-KR" altLang="en-US" sz="2000" dirty="0"/>
              <a:t> 옥수수로 만든 </a:t>
            </a:r>
            <a:r>
              <a:rPr lang="ko-KR" altLang="en-US" sz="2000" dirty="0" err="1"/>
              <a:t>토르티야에</a:t>
            </a:r>
            <a:r>
              <a:rPr lang="ko-KR" altLang="en-US" sz="2000" dirty="0"/>
              <a:t> 채소나 작은 생선을 넣어서 먹는 서민들의 음식이었다</a:t>
            </a:r>
            <a:r>
              <a:rPr lang="en-US" altLang="ko-KR" sz="2000" dirty="0"/>
              <a:t>. </a:t>
            </a:r>
            <a:r>
              <a:rPr lang="ko-KR" altLang="en-US" sz="2000" dirty="0"/>
              <a:t>에스파냐 정복자 </a:t>
            </a:r>
            <a:r>
              <a:rPr lang="ko-KR" altLang="en-US" sz="2000" dirty="0" err="1"/>
              <a:t>코르테스가</a:t>
            </a:r>
            <a:r>
              <a:rPr lang="ko-KR" altLang="en-US" sz="2000" dirty="0"/>
              <a:t> 멕시코를 침략했을 때 마늘</a:t>
            </a:r>
            <a:r>
              <a:rPr lang="en-US" altLang="ko-KR" sz="2000" dirty="0"/>
              <a:t>, </a:t>
            </a:r>
            <a:r>
              <a:rPr lang="ko-KR" altLang="en-US" sz="2000" dirty="0"/>
              <a:t>양파</a:t>
            </a:r>
            <a:r>
              <a:rPr lang="en-US" altLang="ko-KR" sz="2000" dirty="0"/>
              <a:t>, </a:t>
            </a:r>
            <a:r>
              <a:rPr lang="ko-KR" altLang="en-US" sz="2000" dirty="0"/>
              <a:t>고수와 같은 향신료를 가져왔고</a:t>
            </a:r>
            <a:r>
              <a:rPr lang="en-US" altLang="ko-KR" sz="2000" dirty="0"/>
              <a:t> </a:t>
            </a:r>
            <a:r>
              <a:rPr lang="ko-KR" altLang="en-US" sz="2000" dirty="0"/>
              <a:t>이로 인해 초기 </a:t>
            </a:r>
            <a:r>
              <a:rPr lang="ko-KR" altLang="en-US" sz="2000" dirty="0" err="1"/>
              <a:t>타코와</a:t>
            </a:r>
            <a:r>
              <a:rPr lang="ko-KR" altLang="en-US" sz="2000" dirty="0"/>
              <a:t> 다르게 속재료가 </a:t>
            </a:r>
            <a:r>
              <a:rPr lang="ko-KR" altLang="en-US" sz="2000" dirty="0" err="1"/>
              <a:t>다양해졌다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그런데 귀족들은 옥수수를 먹는 이들을 천하게 생각해 </a:t>
            </a:r>
            <a:r>
              <a:rPr lang="ko-KR" altLang="en-US" sz="2000" dirty="0" err="1"/>
              <a:t>타코를</a:t>
            </a:r>
            <a:r>
              <a:rPr lang="ko-KR" altLang="en-US" sz="2000" dirty="0"/>
              <a:t> 먹지 않았다</a:t>
            </a:r>
            <a:r>
              <a:rPr lang="en-US" altLang="ko-KR" sz="2000" dirty="0"/>
              <a:t>. </a:t>
            </a:r>
            <a:r>
              <a:rPr lang="ko-KR" altLang="en-US" sz="2000" dirty="0"/>
              <a:t>즉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타코는</a:t>
            </a:r>
            <a:r>
              <a:rPr lang="ko-KR" altLang="en-US" sz="2000" dirty="0"/>
              <a:t> 서민과 귀족을 구분하는 음식이었다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 멕시코가 </a:t>
            </a:r>
            <a:r>
              <a:rPr lang="ko-KR" altLang="en-US" sz="2000" dirty="0" err="1"/>
              <a:t>에스파냐로부터</a:t>
            </a:r>
            <a:r>
              <a:rPr lang="ko-KR" altLang="en-US" sz="2000" dirty="0"/>
              <a:t> 독립하고 멕시코 전통을 다시 세우기 시작하며 멕시코를 대표하는 음식이 되었다</a:t>
            </a:r>
            <a:r>
              <a:rPr lang="en-US" altLang="ko-KR" sz="2000" dirty="0"/>
              <a:t>. </a:t>
            </a:r>
          </a:p>
        </p:txBody>
      </p:sp>
      <p:sp>
        <p:nvSpPr>
          <p:cNvPr id="6150" name="그림 2">
            <a:extLst>
              <a:ext uri="{FF2B5EF4-FFF2-40B4-BE49-F238E27FC236}">
                <a16:creationId xmlns:a16="http://schemas.microsoft.com/office/drawing/2014/main" id="{F837F31C-582E-BA83-EE36-1F489694DA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32638" y="2095500"/>
            <a:ext cx="47386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6151" name="직사각형 12">
            <a:extLst>
              <a:ext uri="{FF2B5EF4-FFF2-40B4-BE49-F238E27FC236}">
                <a16:creationId xmlns:a16="http://schemas.microsoft.com/office/drawing/2014/main" id="{25B19175-527F-E1CC-5BE1-73544ACA3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2497E96-91AC-D05F-5C58-3E24A5AE0AE8}"/>
              </a:ext>
            </a:extLst>
          </p:cNvPr>
          <p:cNvSpPr/>
          <p:nvPr/>
        </p:nvSpPr>
        <p:spPr>
          <a:xfrm>
            <a:off x="1695450" y="284163"/>
            <a:ext cx="2528888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140~141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53" name="TextBox 2">
            <a:extLst>
              <a:ext uri="{FF2B5EF4-FFF2-40B4-BE49-F238E27FC236}">
                <a16:creationId xmlns:a16="http://schemas.microsoft.com/office/drawing/2014/main" id="{0B445420-4FDA-0CF0-00B4-35B0E6A27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373813"/>
            <a:ext cx="3224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>
                <a:hlinkClick r:id="rId2"/>
              </a:rPr>
              <a:t>https://brunch.co.kr/@heewoo0324/5</a:t>
            </a:r>
            <a:endParaRPr lang="en-US" altLang="ko-KR" sz="14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400"/>
          </a:p>
        </p:txBody>
      </p:sp>
      <p:pic>
        <p:nvPicPr>
          <p:cNvPr id="6154" name="그림 4">
            <a:extLst>
              <a:ext uri="{FF2B5EF4-FFF2-40B4-BE49-F238E27FC236}">
                <a16:creationId xmlns:a16="http://schemas.microsoft.com/office/drawing/2014/main" id="{0E6DD794-53FD-9808-C343-97224C64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2351088"/>
            <a:ext cx="3563938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21ABCE48-B8FF-750B-1A83-100B1243B7F9}"/>
              </a:ext>
            </a:extLst>
          </p:cNvPr>
          <p:cNvSpPr/>
          <p:nvPr/>
        </p:nvSpPr>
        <p:spPr>
          <a:xfrm>
            <a:off x="1725613" y="735013"/>
            <a:ext cx="4572000" cy="369887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문화가 담긴 세계 음식</a:t>
            </a:r>
            <a:endParaRPr lang="en-US" altLang="ko-K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오각형 19">
            <a:extLst>
              <a:ext uri="{FF2B5EF4-FFF2-40B4-BE49-F238E27FC236}">
                <a16:creationId xmlns:a16="http://schemas.microsoft.com/office/drawing/2014/main" id="{66DD4F52-E88F-F2FF-7C01-8BEA55A7479D}"/>
              </a:ext>
            </a:extLst>
          </p:cNvPr>
          <p:cNvSpPr/>
          <p:nvPr/>
        </p:nvSpPr>
        <p:spPr>
          <a:xfrm>
            <a:off x="1524000" y="685800"/>
            <a:ext cx="41402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49A48DD-6E32-8F14-221D-4F672A0511DC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1085F3A-F1D9-74C9-8C2A-AD6BAF74AF67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 err="1"/>
              <a:t>호커</a:t>
            </a:r>
            <a:r>
              <a:rPr lang="ko-KR" altLang="en-US" b="1" dirty="0"/>
              <a:t> 센터의 기원</a:t>
            </a:r>
            <a:endParaRPr lang="en-US" altLang="ko-KR" b="1" dirty="0"/>
          </a:p>
        </p:txBody>
      </p:sp>
      <p:sp>
        <p:nvSpPr>
          <p:cNvPr id="7173" name="그림 5">
            <a:extLst>
              <a:ext uri="{FF2B5EF4-FFF2-40B4-BE49-F238E27FC236}">
                <a16:creationId xmlns:a16="http://schemas.microsoft.com/office/drawing/2014/main" id="{4C542946-FF99-CF3E-A7DB-48633E8B7D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12275" y="1223963"/>
            <a:ext cx="213201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7174" name="TextBox 2">
            <a:extLst>
              <a:ext uri="{FF2B5EF4-FFF2-40B4-BE49-F238E27FC236}">
                <a16:creationId xmlns:a16="http://schemas.microsoft.com/office/drawing/2014/main" id="{7A48A095-8CCD-8EAA-872A-3C630BE05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1406525"/>
            <a:ext cx="6338888" cy="557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 싱가포르의 </a:t>
            </a:r>
            <a:r>
              <a:rPr lang="ko-KR" altLang="en-US" sz="2000" dirty="0" err="1"/>
              <a:t>호커</a:t>
            </a:r>
            <a:r>
              <a:rPr lang="ko-KR" altLang="en-US" sz="2000" dirty="0"/>
              <a:t> 센터는 저가 음식점의 노점과 상점을 모은 야외 복합 시설이다</a:t>
            </a:r>
            <a:r>
              <a:rPr lang="en-US" altLang="ko-KR" sz="2000" dirty="0"/>
              <a:t>. </a:t>
            </a:r>
            <a:r>
              <a:rPr lang="ko-KR" altLang="en-US" sz="2000" dirty="0"/>
              <a:t>이 </a:t>
            </a:r>
            <a:r>
              <a:rPr lang="ko-KR" altLang="en-US" sz="2000" dirty="0" err="1"/>
              <a:t>호커</a:t>
            </a:r>
            <a:r>
              <a:rPr lang="ko-KR" altLang="en-US" sz="2000" dirty="0"/>
              <a:t> 센터의 기원은 </a:t>
            </a:r>
            <a:r>
              <a:rPr lang="en-US" altLang="ko-KR" sz="2000" dirty="0"/>
              <a:t>1800</a:t>
            </a:r>
            <a:r>
              <a:rPr lang="ko-KR" altLang="en-US" sz="2000" dirty="0"/>
              <a:t>년대로 거슬러 올라간다</a:t>
            </a:r>
            <a:r>
              <a:rPr lang="en-US" altLang="ko-KR" sz="2000" dirty="0"/>
              <a:t>. 1800</a:t>
            </a:r>
            <a:r>
              <a:rPr lang="ko-KR" altLang="en-US" sz="2000" dirty="0"/>
              <a:t>년대의 싱가포르는 중국</a:t>
            </a:r>
            <a:r>
              <a:rPr lang="en-US" altLang="ko-KR" sz="2000" dirty="0"/>
              <a:t>, </a:t>
            </a:r>
            <a:r>
              <a:rPr lang="ko-KR" altLang="en-US" sz="2000" dirty="0"/>
              <a:t>인도</a:t>
            </a:r>
            <a:r>
              <a:rPr lang="en-US" altLang="ko-KR" sz="2000" dirty="0"/>
              <a:t>, </a:t>
            </a:r>
            <a:r>
              <a:rPr lang="ko-KR" altLang="en-US" sz="2000" dirty="0"/>
              <a:t>인도네시아 등에서 이민자들이 몰려온 항구 도시였다</a:t>
            </a:r>
            <a:r>
              <a:rPr lang="en-US" altLang="ko-KR" sz="2000" dirty="0"/>
              <a:t>. </a:t>
            </a:r>
            <a:r>
              <a:rPr lang="ko-KR" altLang="en-US" sz="2000" dirty="0"/>
              <a:t>이들은 이곳에서 쉽게 구할 수 있는 식재료로 요리를 만들었다</a:t>
            </a:r>
            <a:r>
              <a:rPr lang="en-US" altLang="ko-KR" sz="2000" dirty="0"/>
              <a:t>. 1960</a:t>
            </a:r>
            <a:r>
              <a:rPr lang="ko-KR" altLang="en-US" sz="2000" dirty="0"/>
              <a:t>년대 </a:t>
            </a:r>
            <a:r>
              <a:rPr lang="en-US" altLang="ko-KR" sz="2000" dirty="0"/>
              <a:t>2</a:t>
            </a:r>
            <a:r>
              <a:rPr lang="ko-KR" altLang="en-US" sz="2000" dirty="0"/>
              <a:t>차 대전 후에 노점상 일에 뛰어드는 실직자들이 많아졌다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그러나</a:t>
            </a:r>
            <a:r>
              <a:rPr lang="en-US" altLang="ko-KR" sz="2000" dirty="0"/>
              <a:t> </a:t>
            </a:r>
            <a:r>
              <a:rPr lang="ko-KR" altLang="en-US" sz="2000" dirty="0"/>
              <a:t>노점 특성상 물을 끌어오기 힘들었기에 식기류를 위생적으로 관리하기 힘들었고 파리와 쥐로 노점은 오염되었다</a:t>
            </a:r>
            <a:r>
              <a:rPr lang="en-US" altLang="ko-KR" sz="2000" dirty="0"/>
              <a:t>. </a:t>
            </a:r>
            <a:r>
              <a:rPr lang="ko-KR" altLang="en-US" sz="2000" dirty="0"/>
              <a:t>또한</a:t>
            </a:r>
            <a:r>
              <a:rPr lang="en-US" altLang="ko-KR" sz="2000" dirty="0"/>
              <a:t>, </a:t>
            </a:r>
            <a:r>
              <a:rPr lang="ko-KR" altLang="en-US" sz="2000" dirty="0"/>
              <a:t>거리의 청결함을 유지하는 데도 어려움이 있었다</a:t>
            </a:r>
            <a:r>
              <a:rPr lang="en-US" altLang="ko-KR" sz="2000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ko-KR" sz="2000" dirty="0">
              <a:solidFill>
                <a:srgbClr val="FF0000"/>
              </a:solidFill>
            </a:endParaRPr>
          </a:p>
        </p:txBody>
      </p:sp>
      <p:sp>
        <p:nvSpPr>
          <p:cNvPr id="7175" name="TextBox 2">
            <a:extLst>
              <a:ext uri="{FF2B5EF4-FFF2-40B4-BE49-F238E27FC236}">
                <a16:creationId xmlns:a16="http://schemas.microsoft.com/office/drawing/2014/main" id="{199390FD-724B-BBD3-7EE6-E1EEBDE56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1063" y="6373813"/>
            <a:ext cx="59102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>
                <a:hlinkClick r:id="rId2"/>
              </a:rPr>
              <a:t>https://www.roots.gov.sg/stories-landing/stories/Serving-Up-a-Legacy</a:t>
            </a:r>
            <a:endParaRPr lang="en-US" altLang="ko-KR" sz="14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400"/>
          </a:p>
        </p:txBody>
      </p:sp>
      <p:sp>
        <p:nvSpPr>
          <p:cNvPr id="7176" name="그림 2">
            <a:extLst>
              <a:ext uri="{FF2B5EF4-FFF2-40B4-BE49-F238E27FC236}">
                <a16:creationId xmlns:a16="http://schemas.microsoft.com/office/drawing/2014/main" id="{FE3A3109-D5E3-E276-D322-9CAED932B7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32638" y="2095500"/>
            <a:ext cx="47386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7177" name="직사각형 12">
            <a:extLst>
              <a:ext uri="{FF2B5EF4-FFF2-40B4-BE49-F238E27FC236}">
                <a16:creationId xmlns:a16="http://schemas.microsoft.com/office/drawing/2014/main" id="{BD307A55-48CF-3B25-1703-39D0144DE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60214EC-174F-52D4-EDC3-03323F4711C4}"/>
              </a:ext>
            </a:extLst>
          </p:cNvPr>
          <p:cNvSpPr/>
          <p:nvPr/>
        </p:nvSpPr>
        <p:spPr>
          <a:xfrm>
            <a:off x="1695450" y="284163"/>
            <a:ext cx="2528888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142~143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79" name="그림 5">
            <a:extLst>
              <a:ext uri="{FF2B5EF4-FFF2-40B4-BE49-F238E27FC236}">
                <a16:creationId xmlns:a16="http://schemas.microsoft.com/office/drawing/2014/main" id="{A6F82D74-7C2B-4A93-E6AF-8A2227E99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1"/>
          <a:stretch>
            <a:fillRect/>
          </a:stretch>
        </p:blipFill>
        <p:spPr bwMode="auto">
          <a:xfrm>
            <a:off x="8542338" y="1287463"/>
            <a:ext cx="3036887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FD277DC5-BEAB-D404-2F0D-F2DCE045EF48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95" name="그림 5">
            <a:extLst>
              <a:ext uri="{FF2B5EF4-FFF2-40B4-BE49-F238E27FC236}">
                <a16:creationId xmlns:a16="http://schemas.microsoft.com/office/drawing/2014/main" id="{958CC6A6-177E-7E4F-BB85-09F0E1C917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12275" y="1223963"/>
            <a:ext cx="213201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1CBBFB72-8996-00DD-B7B6-868C5EF573AC}"/>
              </a:ext>
            </a:extLst>
          </p:cNvPr>
          <p:cNvSpPr/>
          <p:nvPr/>
        </p:nvSpPr>
        <p:spPr>
          <a:xfrm>
            <a:off x="1695450" y="882650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197" name="직사각형 12">
            <a:extLst>
              <a:ext uri="{FF2B5EF4-FFF2-40B4-BE49-F238E27FC236}">
                <a16:creationId xmlns:a16="http://schemas.microsoft.com/office/drawing/2014/main" id="{15EBFA2F-3CA4-D42C-4780-4A8CF8BB6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E35C788-FA0B-9CDC-363A-223AFF7F4257}"/>
              </a:ext>
            </a:extLst>
          </p:cNvPr>
          <p:cNvSpPr/>
          <p:nvPr/>
        </p:nvSpPr>
        <p:spPr>
          <a:xfrm>
            <a:off x="1695450" y="284163"/>
            <a:ext cx="2528888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142~143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오각형 19">
            <a:extLst>
              <a:ext uri="{FF2B5EF4-FFF2-40B4-BE49-F238E27FC236}">
                <a16:creationId xmlns:a16="http://schemas.microsoft.com/office/drawing/2014/main" id="{BF857F9D-22BC-3C90-8BCB-A81690FAFA6F}"/>
              </a:ext>
            </a:extLst>
          </p:cNvPr>
          <p:cNvSpPr/>
          <p:nvPr/>
        </p:nvSpPr>
        <p:spPr>
          <a:xfrm>
            <a:off x="1524000" y="685800"/>
            <a:ext cx="41402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7CBE626-B05F-BFBE-AFBE-16E902CC7223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5089F78-20B6-9221-A3B9-979C982B9821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 err="1"/>
              <a:t>호커</a:t>
            </a:r>
            <a:r>
              <a:rPr lang="ko-KR" altLang="en-US" b="1" dirty="0"/>
              <a:t> 센터의 기원</a:t>
            </a:r>
            <a:endParaRPr lang="en-US" altLang="ko-KR" b="1" dirty="0"/>
          </a:p>
        </p:txBody>
      </p:sp>
      <p:sp>
        <p:nvSpPr>
          <p:cNvPr id="8202" name="TextBox 2">
            <a:extLst>
              <a:ext uri="{FF2B5EF4-FFF2-40B4-BE49-F238E27FC236}">
                <a16:creationId xmlns:a16="http://schemas.microsoft.com/office/drawing/2014/main" id="{01044741-BF4B-F55B-95A8-F798A817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1863" y="6373813"/>
            <a:ext cx="5865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400">
                <a:hlinkClick r:id="rId2"/>
              </a:rPr>
              <a:t>https://www.roots.gov.sg/stories-landing/stories/Serving-Up-a-Legacy</a:t>
            </a:r>
            <a:endParaRPr lang="en-US" altLang="ko-KR" sz="14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400"/>
          </a:p>
        </p:txBody>
      </p:sp>
      <p:sp>
        <p:nvSpPr>
          <p:cNvPr id="8203" name="TextBox 2">
            <a:extLst>
              <a:ext uri="{FF2B5EF4-FFF2-40B4-BE49-F238E27FC236}">
                <a16:creationId xmlns:a16="http://schemas.microsoft.com/office/drawing/2014/main" id="{F9FDC07A-C5B4-87C2-E013-A6A15D466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800" y="1314450"/>
            <a:ext cx="6548438" cy="41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그러다가 </a:t>
            </a:r>
            <a:r>
              <a:rPr lang="en-US" altLang="ko-KR" sz="2000" dirty="0"/>
              <a:t>1965</a:t>
            </a:r>
            <a:r>
              <a:rPr lang="ko-KR" altLang="en-US" sz="2000" dirty="0"/>
              <a:t>년도에 싱가포르가 영국으로부터 독립한 후</a:t>
            </a:r>
            <a:r>
              <a:rPr lang="en-US" altLang="ko-KR" sz="2000" dirty="0"/>
              <a:t> </a:t>
            </a:r>
            <a:r>
              <a:rPr lang="ko-KR" altLang="en-US" sz="2000" dirty="0"/>
              <a:t>노점상들은 임시 면허증을 발급받고 뒷골목</a:t>
            </a:r>
            <a:r>
              <a:rPr lang="en-US" altLang="ko-KR" sz="2000" dirty="0"/>
              <a:t>, </a:t>
            </a:r>
            <a:r>
              <a:rPr lang="ko-KR" altLang="en-US" sz="2000" dirty="0"/>
              <a:t>주차장과 공터로 노점 위치를 옮겼다</a:t>
            </a:r>
            <a:r>
              <a:rPr lang="en-US" altLang="ko-KR" sz="2000" dirty="0"/>
              <a:t>. </a:t>
            </a:r>
            <a:r>
              <a:rPr lang="ko-KR" altLang="en-US" sz="2000" dirty="0"/>
              <a:t>정부는 </a:t>
            </a:r>
            <a:r>
              <a:rPr lang="en-US" altLang="ko-KR" sz="2000" dirty="0"/>
              <a:t>1971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1986</a:t>
            </a:r>
            <a:r>
              <a:rPr lang="ko-KR" altLang="en-US" sz="2000" dirty="0"/>
              <a:t>년까지 적절한 편의시설을 갖춘 시장과 센터로 </a:t>
            </a:r>
            <a:r>
              <a:rPr lang="en-US" altLang="ko-KR" sz="2000" dirty="0"/>
              <a:t>18,000</a:t>
            </a:r>
            <a:r>
              <a:rPr lang="ko-KR" altLang="en-US" sz="2000" dirty="0"/>
              <a:t>명의 노점상들을 이전시켜</a:t>
            </a:r>
            <a:r>
              <a:rPr lang="en-US" altLang="ko-KR" sz="2000" dirty="0"/>
              <a:t>,</a:t>
            </a:r>
            <a:r>
              <a:rPr lang="ko-KR" altLang="en-US" sz="2000" dirty="0"/>
              <a:t> 안전하고 위생적인 근무 환경을 마련해주었다</a:t>
            </a:r>
            <a:r>
              <a:rPr lang="en-US" altLang="ko-KR" sz="2000" dirty="0"/>
              <a:t>. </a:t>
            </a:r>
            <a:r>
              <a:rPr lang="ko-KR" altLang="en-US" sz="2000" dirty="0"/>
              <a:t>그렇게 </a:t>
            </a:r>
            <a:r>
              <a:rPr lang="en-US" altLang="ko-KR" sz="2000" dirty="0"/>
              <a:t>Chomp </a:t>
            </a:r>
            <a:r>
              <a:rPr lang="en-US" altLang="ko-KR" sz="2000" dirty="0" err="1"/>
              <a:t>Chomp</a:t>
            </a:r>
            <a:r>
              <a:rPr lang="en-US" altLang="ko-KR" sz="2000" dirty="0"/>
              <a:t> Food Centre, Block 51 Old Airport Road</a:t>
            </a:r>
            <a:r>
              <a:rPr lang="ko-KR" altLang="en-US" sz="2000" dirty="0"/>
              <a:t>와 </a:t>
            </a:r>
            <a:r>
              <a:rPr lang="en-US" altLang="ko-KR" sz="2000" dirty="0"/>
              <a:t>Tiong Bahru Market</a:t>
            </a:r>
            <a:r>
              <a:rPr lang="ko-KR" altLang="en-US" sz="2000" dirty="0"/>
              <a:t>가 별미를 제공하는 최초의 </a:t>
            </a:r>
            <a:r>
              <a:rPr lang="ko-KR" altLang="en-US" sz="2000" dirty="0" err="1"/>
              <a:t>호커</a:t>
            </a:r>
            <a:r>
              <a:rPr lang="ko-KR" altLang="en-US" sz="2000" dirty="0"/>
              <a:t> 센터가 되었다</a:t>
            </a:r>
            <a:r>
              <a:rPr lang="en-US" altLang="ko-KR" sz="2000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ko-KR" sz="2000" dirty="0">
              <a:solidFill>
                <a:srgbClr val="FF0000"/>
              </a:solidFill>
            </a:endParaRPr>
          </a:p>
        </p:txBody>
      </p:sp>
      <p:pic>
        <p:nvPicPr>
          <p:cNvPr id="8204" name="그림 9">
            <a:extLst>
              <a:ext uri="{FF2B5EF4-FFF2-40B4-BE49-F238E27FC236}">
                <a16:creationId xmlns:a16="http://schemas.microsoft.com/office/drawing/2014/main" id="{0EDF1FEF-8FDE-691E-F4D4-AFF0AB2A5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1990725"/>
            <a:ext cx="43180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오각형 19">
            <a:extLst>
              <a:ext uri="{FF2B5EF4-FFF2-40B4-BE49-F238E27FC236}">
                <a16:creationId xmlns:a16="http://schemas.microsoft.com/office/drawing/2014/main" id="{1741B20F-0984-C261-5076-0BBBBB7C6217}"/>
              </a:ext>
            </a:extLst>
          </p:cNvPr>
          <p:cNvSpPr/>
          <p:nvPr/>
        </p:nvSpPr>
        <p:spPr>
          <a:xfrm>
            <a:off x="1524000" y="685800"/>
            <a:ext cx="41402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2FBEE47D-641E-0354-9464-956DADFE75A2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9220" name="TextBox 2">
            <a:extLst>
              <a:ext uri="{FF2B5EF4-FFF2-40B4-BE49-F238E27FC236}">
                <a16:creationId xmlns:a16="http://schemas.microsoft.com/office/drawing/2014/main" id="{EE122A53-3451-0A67-2A12-BFA018E58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68425"/>
            <a:ext cx="8982075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쿠스쿠스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/>
              <a:t>: </a:t>
            </a:r>
            <a:r>
              <a:rPr lang="ko-KR" altLang="en-US" sz="2000"/>
              <a:t>듀럼이라는 밀을 갈아서 만든 세몰리나에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소금물을 뿌려 좁쌀만한 알갱이로 둥글린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것이다</a:t>
            </a:r>
            <a:r>
              <a:rPr lang="en-US" altLang="ko-KR" sz="2000"/>
              <a:t>. </a:t>
            </a:r>
            <a:r>
              <a:rPr lang="ko-KR" altLang="en-US" sz="2000"/>
              <a:t>주로</a:t>
            </a:r>
            <a:r>
              <a:rPr lang="en-US" altLang="ko-KR" sz="2000"/>
              <a:t> </a:t>
            </a:r>
            <a:r>
              <a:rPr lang="ko-KR" altLang="en-US" sz="2000"/>
              <a:t>알제리와 모로코</a:t>
            </a:r>
            <a:r>
              <a:rPr lang="en-US" altLang="ko-KR" sz="2000"/>
              <a:t>, </a:t>
            </a:r>
            <a:r>
              <a:rPr lang="ko-KR" altLang="en-US" sz="2000"/>
              <a:t>튀니지에서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먹는 음식으로 </a:t>
            </a:r>
            <a:r>
              <a:rPr lang="en-US" altLang="ko-KR" sz="2000"/>
              <a:t>2020</a:t>
            </a:r>
            <a:r>
              <a:rPr lang="ko-KR" altLang="en-US" sz="2000"/>
              <a:t>년에 유네스코</a:t>
            </a:r>
            <a:r>
              <a:rPr lang="en-US" altLang="ko-KR" sz="2000"/>
              <a:t> </a:t>
            </a:r>
            <a:r>
              <a:rPr lang="ko-KR" altLang="en-US" sz="2000"/>
              <a:t>무형 유산 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목록에 올랐다</a:t>
            </a:r>
            <a:r>
              <a:rPr lang="en-US" altLang="ko-KR" sz="2000"/>
              <a:t>. </a:t>
            </a:r>
            <a:r>
              <a:rPr lang="ko-KR" altLang="en-US" sz="2000"/>
              <a:t>보통 육수나 스튜에 익힌 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채소</a:t>
            </a:r>
            <a:r>
              <a:rPr lang="en-US" altLang="ko-KR" sz="2000"/>
              <a:t>, </a:t>
            </a:r>
            <a:r>
              <a:rPr lang="ko-KR" altLang="en-US" sz="2000"/>
              <a:t>육류와 곁들여 먹는다</a:t>
            </a:r>
            <a:r>
              <a:rPr lang="en-US" altLang="ko-KR" sz="2000"/>
              <a:t>. </a:t>
            </a:r>
            <a:r>
              <a:rPr lang="ko-KR" altLang="en-US" sz="2000"/>
              <a:t>순한 맛의 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요리부터 매콤한 요리까지 식감과 맛을 더하는 </a:t>
            </a:r>
            <a:endParaRPr lang="en-US" altLang="ko-KR" sz="200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/>
              <a:t>식재료이다</a:t>
            </a:r>
            <a:r>
              <a:rPr lang="en-US" altLang="ko-KR" sz="2000"/>
              <a:t>. </a:t>
            </a:r>
          </a:p>
        </p:txBody>
      </p:sp>
      <p:sp>
        <p:nvSpPr>
          <p:cNvPr id="9221" name="그림 4">
            <a:extLst>
              <a:ext uri="{FF2B5EF4-FFF2-40B4-BE49-F238E27FC236}">
                <a16:creationId xmlns:a16="http://schemas.microsoft.com/office/drawing/2014/main" id="{A6BB36E9-F3A1-434D-962D-630E0CB9A7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62938" y="1238250"/>
            <a:ext cx="3078162" cy="421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9222" name="직사각형 12">
            <a:extLst>
              <a:ext uri="{FF2B5EF4-FFF2-40B4-BE49-F238E27FC236}">
                <a16:creationId xmlns:a16="http://schemas.microsoft.com/office/drawing/2014/main" id="{DA938446-2246-D20C-5F9D-F382221BB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CCA1169-55E1-3459-71D3-D3707BBB641C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유네스코에 등재된 세계 음식</a:t>
            </a:r>
            <a:endParaRPr lang="en-US" altLang="ko-KR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EF000B-6FB4-9CE9-FB79-4AB8A3D3A3DC}"/>
              </a:ext>
            </a:extLst>
          </p:cNvPr>
          <p:cNvSpPr/>
          <p:nvPr/>
        </p:nvSpPr>
        <p:spPr>
          <a:xfrm>
            <a:off x="1695449" y="284163"/>
            <a:ext cx="29511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149  WORLD CULTURE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25" name="TextBox 2">
            <a:extLst>
              <a:ext uri="{FF2B5EF4-FFF2-40B4-BE49-F238E27FC236}">
                <a16:creationId xmlns:a16="http://schemas.microsoft.com/office/drawing/2014/main" id="{04A06861-4C86-0F50-3856-97F180F06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863" y="6326188"/>
            <a:ext cx="847407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>
                <a:hlinkClick r:id="rId2"/>
              </a:rPr>
              <a:t>1. https://www.womaneconomy.co.kr/news/articleView.html?idxno=220150</a:t>
            </a:r>
            <a:endParaRPr lang="en-US" altLang="ko-KR" sz="1200"/>
          </a:p>
        </p:txBody>
      </p:sp>
      <p:sp>
        <p:nvSpPr>
          <p:cNvPr id="9226" name="TextBox 2">
            <a:extLst>
              <a:ext uri="{FF2B5EF4-FFF2-40B4-BE49-F238E27FC236}">
                <a16:creationId xmlns:a16="http://schemas.microsoft.com/office/drawing/2014/main" id="{47027185-7344-2A9E-330E-385A7DC6F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863" y="6545263"/>
            <a:ext cx="7558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>
                <a:hlinkClick r:id="rId3"/>
              </a:rPr>
              <a:t>2. https://guide.michelin.com/kr/ko/article/features/foods-on-unesco-intangible-cultural-heritage-list-ko</a:t>
            </a:r>
            <a:endParaRPr lang="en-US" altLang="ko-KR" sz="12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200"/>
          </a:p>
        </p:txBody>
      </p:sp>
      <p:pic>
        <p:nvPicPr>
          <p:cNvPr id="9227" name="그림 7">
            <a:extLst>
              <a:ext uri="{FF2B5EF4-FFF2-40B4-BE49-F238E27FC236}">
                <a16:creationId xmlns:a16="http://schemas.microsoft.com/office/drawing/2014/main" id="{0432EA3E-C4AD-E472-6F3E-A18DDA693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1752600"/>
            <a:ext cx="4394200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Box 8">
            <a:extLst>
              <a:ext uri="{FF2B5EF4-FFF2-40B4-BE49-F238E27FC236}">
                <a16:creationId xmlns:a16="http://schemas.microsoft.com/office/drawing/2014/main" id="{6C6EE789-7324-531D-085A-64DC8AA7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4063" y="6411913"/>
            <a:ext cx="340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200">
                <a:hlinkClick r:id="rId5"/>
              </a:rPr>
              <a:t>3. https://www.realfoods.co.kr/article/1696790</a:t>
            </a:r>
            <a:endParaRPr lang="en-US" altLang="ko-KR" sz="12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B43710F4-89A0-E6F1-9C72-3EF2BE22B301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0243" name="그림 5">
            <a:extLst>
              <a:ext uri="{FF2B5EF4-FFF2-40B4-BE49-F238E27FC236}">
                <a16:creationId xmlns:a16="http://schemas.microsoft.com/office/drawing/2014/main" id="{CF21E6F9-945A-5FCB-424C-30E05184A4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12275" y="1223963"/>
            <a:ext cx="2132013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0244" name="TextBox 2">
            <a:extLst>
              <a:ext uri="{FF2B5EF4-FFF2-40B4-BE49-F238E27FC236}">
                <a16:creationId xmlns:a16="http://schemas.microsoft.com/office/drawing/2014/main" id="{D7AE67E5-8D95-E38F-B0FF-5FEF63482B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92225"/>
            <a:ext cx="7575550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 err="1"/>
              <a:t>라바시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 dirty="0"/>
              <a:t>: </a:t>
            </a:r>
            <a:r>
              <a:rPr lang="ko-KR" altLang="en-US" sz="2000" dirty="0"/>
              <a:t>아르메니아의 대표적인 요리인 얇은 모양의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전통 빵이다</a:t>
            </a:r>
            <a:r>
              <a:rPr lang="en-US" altLang="ko-KR" sz="2000" dirty="0"/>
              <a:t>. </a:t>
            </a:r>
            <a:r>
              <a:rPr lang="ko-KR" altLang="en-US" sz="2000" dirty="0"/>
              <a:t>밀가루와 물을 섞어서</a:t>
            </a:r>
            <a:r>
              <a:rPr lang="en-US" altLang="ko-KR" sz="2000" dirty="0"/>
              <a:t> </a:t>
            </a:r>
            <a:r>
              <a:rPr lang="ko-KR" altLang="en-US" sz="2000" dirty="0"/>
              <a:t>이겨 만든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반죽을 작은 공처럼 빚어서 얇게 밀어</a:t>
            </a:r>
            <a:r>
              <a:rPr lang="en-US" altLang="ko-KR" sz="2000" dirty="0"/>
              <a:t> </a:t>
            </a:r>
            <a:r>
              <a:rPr lang="ko-KR" altLang="en-US" sz="2000" dirty="0"/>
              <a:t>타원형으로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만든다</a:t>
            </a:r>
            <a:r>
              <a:rPr lang="en-US" altLang="ko-KR" sz="2000" dirty="0"/>
              <a:t>. </a:t>
            </a:r>
            <a:r>
              <a:rPr lang="ko-KR" altLang="en-US" sz="2000" dirty="0"/>
              <a:t>그런 다음</a:t>
            </a:r>
            <a:r>
              <a:rPr lang="en-US" altLang="ko-KR" sz="2000" dirty="0"/>
              <a:t>, </a:t>
            </a:r>
            <a:r>
              <a:rPr lang="ko-KR" altLang="en-US" sz="2000" dirty="0"/>
              <a:t>원뿔 형태의 진흙</a:t>
            </a:r>
            <a:r>
              <a:rPr lang="en-US" altLang="ko-KR" sz="2000" dirty="0"/>
              <a:t> </a:t>
            </a:r>
            <a:r>
              <a:rPr lang="ko-KR" altLang="en-US" sz="2000" dirty="0"/>
              <a:t>화덕의 벽면에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던져 붙인 채로 </a:t>
            </a:r>
            <a:r>
              <a:rPr lang="en-US" altLang="ko-KR" sz="2000" dirty="0"/>
              <a:t>30</a:t>
            </a:r>
            <a:r>
              <a:rPr lang="ko-KR" altLang="en-US" sz="2000" dirty="0"/>
              <a:t>초에서 </a:t>
            </a:r>
            <a:r>
              <a:rPr lang="en-US" altLang="ko-KR" sz="2000" dirty="0"/>
              <a:t>1</a:t>
            </a:r>
            <a:r>
              <a:rPr lang="ko-KR" altLang="en-US" sz="2000" dirty="0"/>
              <a:t>분 정도</a:t>
            </a:r>
            <a:r>
              <a:rPr lang="en-US" altLang="ko-KR" sz="2000" dirty="0"/>
              <a:t> </a:t>
            </a:r>
            <a:r>
              <a:rPr lang="ko-KR" altLang="en-US" sz="2000" dirty="0"/>
              <a:t>굽는다</a:t>
            </a:r>
            <a:r>
              <a:rPr lang="en-US" altLang="ko-KR" sz="2000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이렇게 만들어진 </a:t>
            </a:r>
            <a:r>
              <a:rPr lang="ko-KR" altLang="en-US" sz="2000" dirty="0" err="1"/>
              <a:t>라바시는</a:t>
            </a:r>
            <a:r>
              <a:rPr lang="ko-KR" altLang="en-US" sz="2000" dirty="0"/>
              <a:t> 치즈나 채소</a:t>
            </a:r>
            <a:r>
              <a:rPr lang="en-US" altLang="ko-KR" sz="2000" dirty="0"/>
              <a:t>, </a:t>
            </a:r>
            <a:r>
              <a:rPr lang="ko-KR" altLang="en-US" sz="2000" dirty="0"/>
              <a:t>고기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등을 올린 후에 말아서 먹는데</a:t>
            </a:r>
            <a:r>
              <a:rPr lang="en-US" altLang="ko-KR" sz="2000" dirty="0"/>
              <a:t>,</a:t>
            </a:r>
            <a:r>
              <a:rPr lang="ko-KR" altLang="en-US" sz="2000" dirty="0"/>
              <a:t> 최대 </a:t>
            </a:r>
            <a:r>
              <a:rPr lang="en-US" altLang="ko-KR" sz="2000" dirty="0"/>
              <a:t>6</a:t>
            </a:r>
            <a:r>
              <a:rPr lang="ko-KR" altLang="en-US" sz="2000" dirty="0"/>
              <a:t>개월까지 보관할 수 있다</a:t>
            </a:r>
            <a:r>
              <a:rPr lang="en-US" altLang="ko-KR" sz="2000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이 </a:t>
            </a:r>
            <a:r>
              <a:rPr lang="ko-KR" altLang="en-US" sz="2000" dirty="0" err="1"/>
              <a:t>라바시는</a:t>
            </a:r>
            <a:r>
              <a:rPr lang="ko-KR" altLang="en-US" sz="2000" dirty="0"/>
              <a:t> 결혼식에서 신혼부부의 어깨 위에 올려놓아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다산과 번영을 기원한다</a:t>
            </a:r>
            <a:r>
              <a:rPr lang="en-US" altLang="ko-KR" sz="2000" dirty="0"/>
              <a:t>. </a:t>
            </a:r>
          </a:p>
        </p:txBody>
      </p:sp>
      <p:sp>
        <p:nvSpPr>
          <p:cNvPr id="10245" name="TextBox 2">
            <a:extLst>
              <a:ext uri="{FF2B5EF4-FFF2-40B4-BE49-F238E27FC236}">
                <a16:creationId xmlns:a16="http://schemas.microsoft.com/office/drawing/2014/main" id="{54471EB9-1593-B4BE-FAAE-45E54293D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3" y="6249988"/>
            <a:ext cx="108029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00">
                <a:hlinkClick r:id="rId2"/>
              </a:rPr>
              <a:t>1. https://heritage.unesco.or.kr/%EB%9D%BC%EB%B0%94%EC%8B%9C-%EC%95%84%EB%A5%B4%EB%A9%94%EB%8B%88%EC%95%84%EC%9D%98-%EB%AC%B8%ED%99%94-%ED%91%9C%ED%98%84%EC%9D%B8-%EC%A0%84%ED%86%B5-%EB%B9%B5-%EB%A7%8C%EB%93%A4%EA%B8%B0%EC%99%80/</a:t>
            </a:r>
            <a:endParaRPr lang="en-US" altLang="ko-KR" sz="10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000"/>
          </a:p>
        </p:txBody>
      </p:sp>
      <p:sp>
        <p:nvSpPr>
          <p:cNvPr id="10246" name="그림 2">
            <a:extLst>
              <a:ext uri="{FF2B5EF4-FFF2-40B4-BE49-F238E27FC236}">
                <a16:creationId xmlns:a16="http://schemas.microsoft.com/office/drawing/2014/main" id="{5BF5FE8E-07C3-9BA0-3146-B4B1B96290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32638" y="2095500"/>
            <a:ext cx="47386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0247" name="직사각형 12">
            <a:extLst>
              <a:ext uri="{FF2B5EF4-FFF2-40B4-BE49-F238E27FC236}">
                <a16:creationId xmlns:a16="http://schemas.microsoft.com/office/drawing/2014/main" id="{F61DDB0D-DB52-38E5-D3F4-1AA0588E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DE2B548-2566-D261-B944-BEB1E8A26818}"/>
              </a:ext>
            </a:extLst>
          </p:cNvPr>
          <p:cNvSpPr/>
          <p:nvPr/>
        </p:nvSpPr>
        <p:spPr>
          <a:xfrm>
            <a:off x="1695450" y="284163"/>
            <a:ext cx="3025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149  WORLD CULTURE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49" name="TextBox 2">
            <a:extLst>
              <a:ext uri="{FF2B5EF4-FFF2-40B4-BE49-F238E27FC236}">
                <a16:creationId xmlns:a16="http://schemas.microsoft.com/office/drawing/2014/main" id="{AA0A290F-D28C-F34A-4246-3ED86BDBC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763" y="6573838"/>
            <a:ext cx="9407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00">
                <a:hlinkClick r:id="rId3"/>
              </a:rPr>
              <a:t>2. https://ich.unesco.org/en/RL/lavash-the-preparation-meaning-and-appearance-of-traditional-bread-as-an-expression-of-culture-in-armenia-00985</a:t>
            </a:r>
            <a:endParaRPr lang="en-US" altLang="ko-KR" sz="10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000"/>
          </a:p>
        </p:txBody>
      </p:sp>
      <p:pic>
        <p:nvPicPr>
          <p:cNvPr id="10250" name="그림 5">
            <a:extLst>
              <a:ext uri="{FF2B5EF4-FFF2-40B4-BE49-F238E27FC236}">
                <a16:creationId xmlns:a16="http://schemas.microsoft.com/office/drawing/2014/main" id="{CF24F616-19BA-33EC-6F57-3EF3D72A3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338" y="1701800"/>
            <a:ext cx="3848100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D49F591D-25A1-51B0-E548-21B07443DD4D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유네스코에 등재된 세계 음식</a:t>
            </a:r>
            <a:endParaRPr lang="en-US" altLang="ko-KR" b="1" dirty="0"/>
          </a:p>
        </p:txBody>
      </p:sp>
      <p:sp>
        <p:nvSpPr>
          <p:cNvPr id="2" name="오각형 19">
            <a:extLst>
              <a:ext uri="{FF2B5EF4-FFF2-40B4-BE49-F238E27FC236}">
                <a16:creationId xmlns:a16="http://schemas.microsoft.com/office/drawing/2014/main" id="{21316C80-0FFD-4303-ACCC-8856A5719B6D}"/>
              </a:ext>
            </a:extLst>
          </p:cNvPr>
          <p:cNvSpPr/>
          <p:nvPr/>
        </p:nvSpPr>
        <p:spPr>
          <a:xfrm>
            <a:off x="1524000" y="685800"/>
            <a:ext cx="41402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691BF72-8A0A-1CF1-2198-8A4A9B62B013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유네스코에 등재된 세계 음식</a:t>
            </a:r>
            <a:endParaRPr lang="en-US" altLang="ko-KR" b="1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6FFD4AD-8B1E-9088-0BDF-776B7C62D5AE}"/>
              </a:ext>
            </a:extLst>
          </p:cNvPr>
          <p:cNvSpPr/>
          <p:nvPr/>
        </p:nvSpPr>
        <p:spPr>
          <a:xfrm>
            <a:off x="1693863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오각형 19">
            <a:extLst>
              <a:ext uri="{FF2B5EF4-FFF2-40B4-BE49-F238E27FC236}">
                <a16:creationId xmlns:a16="http://schemas.microsoft.com/office/drawing/2014/main" id="{9BAE9705-1357-7C73-F9E3-FABDADB78859}"/>
              </a:ext>
            </a:extLst>
          </p:cNvPr>
          <p:cNvSpPr/>
          <p:nvPr/>
        </p:nvSpPr>
        <p:spPr>
          <a:xfrm>
            <a:off x="1524000" y="685800"/>
            <a:ext cx="4140200" cy="431800"/>
          </a:xfrm>
          <a:prstGeom prst="homePlate">
            <a:avLst/>
          </a:prstGeom>
          <a:solidFill>
            <a:srgbClr val="E2894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2200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41D66176-6E3A-645C-3752-8D630E38345E}"/>
              </a:ext>
            </a:extLst>
          </p:cNvPr>
          <p:cNvSpPr/>
          <p:nvPr/>
        </p:nvSpPr>
        <p:spPr>
          <a:xfrm>
            <a:off x="1695450" y="884238"/>
            <a:ext cx="107950" cy="1079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1268" name="TextBox 2">
            <a:extLst>
              <a:ext uri="{FF2B5EF4-FFF2-40B4-BE49-F238E27FC236}">
                <a16:creationId xmlns:a16="http://schemas.microsoft.com/office/drawing/2014/main" id="{EEB2732E-9055-1235-6087-247A827A8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35088"/>
            <a:ext cx="8982075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 err="1"/>
              <a:t>와쇼쿠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2000" dirty="0"/>
              <a:t>: </a:t>
            </a:r>
            <a:r>
              <a:rPr lang="ko-KR" altLang="en-US" sz="2000" dirty="0"/>
              <a:t>일본의 전통 요리인 </a:t>
            </a:r>
            <a:r>
              <a:rPr lang="ko-KR" altLang="en-US" sz="2000" dirty="0" err="1"/>
              <a:t>와쇼쿠는</a:t>
            </a:r>
            <a:r>
              <a:rPr lang="ko-KR" altLang="en-US" sz="2000" dirty="0"/>
              <a:t> </a:t>
            </a:r>
            <a:r>
              <a:rPr lang="en-US" altLang="ko-KR" sz="2000" dirty="0"/>
              <a:t>2013</a:t>
            </a:r>
            <a:r>
              <a:rPr lang="ko-KR" altLang="en-US" sz="2000" dirty="0"/>
              <a:t>년에 유네스코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무형문화유산으로 등재되었다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와쇼쿠의</a:t>
            </a:r>
            <a:r>
              <a:rPr lang="ko-KR" altLang="en-US" sz="2000" dirty="0"/>
              <a:t> 특징은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자연적이고 계절적인 지역 식재료를 사용하는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것이다</a:t>
            </a:r>
            <a:r>
              <a:rPr lang="en-US" altLang="ko-KR" sz="2000" dirty="0"/>
              <a:t>. </a:t>
            </a:r>
            <a:r>
              <a:rPr lang="ko-KR" altLang="en-US" sz="2000" dirty="0"/>
              <a:t>쌀</a:t>
            </a:r>
            <a:r>
              <a:rPr lang="en-US" altLang="ko-KR" sz="2000" dirty="0"/>
              <a:t>, </a:t>
            </a:r>
            <a:r>
              <a:rPr lang="ko-KR" altLang="en-US" sz="2000" dirty="0"/>
              <a:t>지역 해산물</a:t>
            </a:r>
            <a:r>
              <a:rPr lang="en-US" altLang="ko-KR" sz="2000" dirty="0"/>
              <a:t>, </a:t>
            </a:r>
            <a:r>
              <a:rPr lang="ko-KR" altLang="en-US" sz="2000" dirty="0"/>
              <a:t>채소 그리고 버섯 같은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야생 식재료를</a:t>
            </a:r>
            <a:r>
              <a:rPr lang="en-US" altLang="ko-KR" sz="2000" dirty="0"/>
              <a:t> </a:t>
            </a:r>
            <a:r>
              <a:rPr lang="ko-KR" altLang="en-US" sz="2000" dirty="0"/>
              <a:t>폭넓게 사용한다</a:t>
            </a:r>
            <a:r>
              <a:rPr lang="en-US" altLang="ko-KR" sz="2000" dirty="0"/>
              <a:t>. 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 err="1"/>
              <a:t>와쇼쿠는</a:t>
            </a:r>
            <a:r>
              <a:rPr lang="ko-KR" altLang="en-US" sz="2000" dirty="0"/>
              <a:t> 균형 잡힌 전통적인 식사를 제공하며</a:t>
            </a:r>
            <a:r>
              <a:rPr lang="en-US" altLang="ko-KR" sz="2000" dirty="0"/>
              <a:t>,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일본인들의 건강한 생활을 돕고 가족이나 공동체의 </a:t>
            </a:r>
            <a:endParaRPr lang="en-US" altLang="ko-KR" sz="2000" dirty="0"/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2000" dirty="0"/>
              <a:t>결속을 돈독하게끔 한다</a:t>
            </a:r>
            <a:r>
              <a:rPr lang="en-US" altLang="ko-KR" sz="2000" dirty="0"/>
              <a:t>. </a:t>
            </a:r>
          </a:p>
        </p:txBody>
      </p:sp>
      <p:sp>
        <p:nvSpPr>
          <p:cNvPr id="11269" name="그림 4">
            <a:extLst>
              <a:ext uri="{FF2B5EF4-FFF2-40B4-BE49-F238E27FC236}">
                <a16:creationId xmlns:a16="http://schemas.microsoft.com/office/drawing/2014/main" id="{B643BB6A-5E1F-EA38-41F6-B251368DF7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262938" y="1238250"/>
            <a:ext cx="3078162" cy="421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/>
          </a:p>
        </p:txBody>
      </p:sp>
      <p:sp>
        <p:nvSpPr>
          <p:cNvPr id="11270" name="직사각형 12">
            <a:extLst>
              <a:ext uri="{FF2B5EF4-FFF2-40B4-BE49-F238E27FC236}">
                <a16:creationId xmlns:a16="http://schemas.microsoft.com/office/drawing/2014/main" id="{C208BCFC-C3A3-75C2-1EA9-99378FA8B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238" y="222250"/>
            <a:ext cx="36337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>
                <a:latin typeface="Arial" panose="020B0604020202020204" pitchFamily="34" charset="0"/>
                <a:cs typeface="Arial" panose="020B0604020202020204" pitchFamily="34" charset="0"/>
              </a:rPr>
              <a:t>Lesson 7. A Taste of the World</a:t>
            </a: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0157786-3FE7-3637-9E71-37C0704FD773}"/>
              </a:ext>
            </a:extLst>
          </p:cNvPr>
          <p:cNvSpPr/>
          <p:nvPr/>
        </p:nvSpPr>
        <p:spPr>
          <a:xfrm>
            <a:off x="1784350" y="717550"/>
            <a:ext cx="4572000" cy="369888"/>
          </a:xfrm>
          <a:prstGeom prst="rect">
            <a:avLst/>
          </a:prstGeo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dirty="0"/>
              <a:t>유네스코에 등재된 세계 음식</a:t>
            </a:r>
            <a:endParaRPr lang="en-US" altLang="ko-KR" b="1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263034F-C6AC-7666-828D-602053DA2EAF}"/>
              </a:ext>
            </a:extLst>
          </p:cNvPr>
          <p:cNvSpPr/>
          <p:nvPr/>
        </p:nvSpPr>
        <p:spPr>
          <a:xfrm>
            <a:off x="1695450" y="284163"/>
            <a:ext cx="2969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pp. 149  WORLD CULTURE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273" name="TextBox 2">
            <a:extLst>
              <a:ext uri="{FF2B5EF4-FFF2-40B4-BE49-F238E27FC236}">
                <a16:creationId xmlns:a16="http://schemas.microsoft.com/office/drawing/2014/main" id="{33C2E42E-DC8C-08CF-C3BD-E28F50A37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434138"/>
            <a:ext cx="96234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00">
                <a:hlinkClick r:id="rId2"/>
              </a:rPr>
              <a:t>https://heritage.unesco.or.kr/%EC%99%80%EC%87%BC%EC%BF%A0%E5%92%8C%E9%A3%9F-%ED%8A%B9%ED%9E%88-%EC%8B%A0%EB%85%84-%EC%B6%95%ED%95%98%EB%A5%BC-%EC%9C%84%ED%95%9C-%EC%9D%BC%EB%B3%B8%EC%9D%98-%EC%A0%84%ED%86%B5-%EC%8B%9D%EB%AC%B8/</a:t>
            </a:r>
            <a:endParaRPr lang="en-US" altLang="ko-KR" sz="10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000"/>
          </a:p>
        </p:txBody>
      </p:sp>
      <p:sp>
        <p:nvSpPr>
          <p:cNvPr id="11274" name="TextBox 2">
            <a:extLst>
              <a:ext uri="{FF2B5EF4-FFF2-40B4-BE49-F238E27FC236}">
                <a16:creationId xmlns:a16="http://schemas.microsoft.com/office/drawing/2014/main" id="{A3D68D30-9F21-3D5B-909F-D2301EC9B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8200" y="6511925"/>
            <a:ext cx="2128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1000">
                <a:hlinkClick r:id="rId3"/>
              </a:rPr>
              <a:t>https://www.jpnews.kr/17011</a:t>
            </a:r>
            <a:endParaRPr lang="en-US" altLang="ko-KR" sz="1000"/>
          </a:p>
          <a:p>
            <a:pPr latinLnBrk="0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ko-KR" sz="1000"/>
          </a:p>
        </p:txBody>
      </p:sp>
      <p:pic>
        <p:nvPicPr>
          <p:cNvPr id="11275" name="그림 11">
            <a:extLst>
              <a:ext uri="{FF2B5EF4-FFF2-40B4-BE49-F238E27FC236}">
                <a16:creationId xmlns:a16="http://schemas.microsoft.com/office/drawing/2014/main" id="{D34EEFAB-3FDD-1BCD-FB08-184822783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288" y="2058988"/>
            <a:ext cx="39338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2BE3B9C771EE54C9490B04980920EAB" ma:contentTypeVersion="12" ma:contentTypeDescription="새 문서를 만듭니다." ma:contentTypeScope="" ma:versionID="44e8b19a959b603079431a57208997bf">
  <xsd:schema xmlns:xsd="http://www.w3.org/2001/XMLSchema" xmlns:xs="http://www.w3.org/2001/XMLSchema" xmlns:p="http://schemas.microsoft.com/office/2006/metadata/properties" xmlns:ns2="b956d466-cc12-4c9f-80ad-2c4c841a400d" xmlns:ns3="bae2d3a2-e892-4f34-9156-64624ce3617b" targetNamespace="http://schemas.microsoft.com/office/2006/metadata/properties" ma:root="true" ma:fieldsID="b1be451f446f513dd15766a6581aaf9f" ns2:_="" ns3:_="">
    <xsd:import namespace="b956d466-cc12-4c9f-80ad-2c4c841a400d"/>
    <xsd:import namespace="bae2d3a2-e892-4f34-9156-64624ce361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56d466-cc12-4c9f-80ad-2c4c841a40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2d3a2-e892-4f34-9156-64624ce361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b4b0d8c-9e17-49ff-9125-4f9d3a52a4e9}" ma:internalName="TaxCatchAll" ma:showField="CatchAllData" ma:web="bae2d3a2-e892-4f34-9156-64624ce361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5A8DCF-6E11-4393-9B47-1E7AD00CB6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56d466-cc12-4c9f-80ad-2c4c841a400d"/>
    <ds:schemaRef ds:uri="bae2d3a2-e892-4f34-9156-64624ce361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4C28D6-9898-49A8-B480-68F90F9F79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977</Words>
  <Application>Microsoft Office PowerPoint</Application>
  <PresentationFormat>와이드스크린</PresentationFormat>
  <Paragraphs>95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HY견고딕</vt:lpstr>
      <vt:lpstr>맑은 고딕</vt:lpstr>
      <vt:lpstr>Arial</vt:lpstr>
      <vt:lpstr>Franklin Gothic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고윤경 영어1 Cell</cp:lastModifiedBy>
  <cp:revision>171</cp:revision>
  <dcterms:created xsi:type="dcterms:W3CDTF">2016-11-24T01:08:55Z</dcterms:created>
  <dcterms:modified xsi:type="dcterms:W3CDTF">2025-09-19T07:36:08Z</dcterms:modified>
</cp:coreProperties>
</file>