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329" r:id="rId5"/>
    <p:sldId id="315" r:id="rId6"/>
    <p:sldId id="350" r:id="rId7"/>
    <p:sldId id="332" r:id="rId8"/>
    <p:sldId id="333" r:id="rId9"/>
    <p:sldId id="334" r:id="rId10"/>
    <p:sldId id="348" r:id="rId11"/>
    <p:sldId id="336" r:id="rId12"/>
    <p:sldId id="340" r:id="rId13"/>
    <p:sldId id="337" r:id="rId14"/>
    <p:sldId id="339" r:id="rId15"/>
    <p:sldId id="341" r:id="rId16"/>
    <p:sldId id="342" r:id="rId17"/>
    <p:sldId id="343" r:id="rId18"/>
    <p:sldId id="344" r:id="rId19"/>
    <p:sldId id="351" r:id="rId20"/>
    <p:sldId id="345" r:id="rId21"/>
    <p:sldId id="346" r:id="rId22"/>
    <p:sldId id="330" r:id="rId23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97">
          <p15:clr>
            <a:srgbClr val="A4A3A4"/>
          </p15:clr>
        </p15:guide>
        <p15:guide id="5" pos="847">
          <p15:clr>
            <a:srgbClr val="A4A3A4"/>
          </p15:clr>
        </p15:guide>
        <p15:guide id="6" pos="3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영어2 Cell 서지원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AD0"/>
    <a:srgbClr val="FFADD6"/>
    <a:srgbClr val="FF3399"/>
    <a:srgbClr val="FFFFFF"/>
    <a:srgbClr val="FFE697"/>
    <a:srgbClr val="FFF5F1"/>
    <a:srgbClr val="A780E0"/>
    <a:srgbClr val="FCD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FEF6D6-FAAE-4C57-9BB8-8A2F9952790C}" v="72" dt="2024-12-30T08:02:35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2" autoAdjust="0"/>
    <p:restoredTop sz="97536" autoAdjust="0"/>
  </p:normalViewPr>
  <p:slideViewPr>
    <p:cSldViewPr>
      <p:cViewPr varScale="1">
        <p:scale>
          <a:sx n="78" d="100"/>
          <a:sy n="78" d="100"/>
        </p:scale>
        <p:origin x="370" y="67"/>
      </p:cViewPr>
      <p:guideLst>
        <p:guide orient="horz" pos="663"/>
        <p:guide orient="horz" pos="1434"/>
        <p:guide pos="1057"/>
        <p:guide pos="7197"/>
        <p:guide pos="847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4DB8650-3FE2-DDB0-1361-E8B6DADBA2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66365E-4EB7-2E7B-6B91-224A0CE9CE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FC7551-CFF5-473F-8519-264E6E34FA22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3F73B9B-1F05-A73C-F130-60984DE6B0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2AF98B57-50C4-DD64-FC30-7352EF7D0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421C39-66BD-499E-0585-562711F10D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934CFD-04EC-5D63-7980-DA583E4AB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E654D4-1C72-4F8C-BD62-61A6E0D417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E654D4-1C72-4F8C-BD62-61A6E0D41725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395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>
            <a:extLst>
              <a:ext uri="{FF2B5EF4-FFF2-40B4-BE49-F238E27FC236}">
                <a16:creationId xmlns:a16="http://schemas.microsoft.com/office/drawing/2014/main" id="{5665BF26-782A-73ED-4D20-F7EEB75EC9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>
            <a:extLst>
              <a:ext uri="{FF2B5EF4-FFF2-40B4-BE49-F238E27FC236}">
                <a16:creationId xmlns:a16="http://schemas.microsoft.com/office/drawing/2014/main" id="{F787F077-43A9-36E1-C384-DFF3B9193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/>
          </a:p>
        </p:txBody>
      </p:sp>
      <p:sp>
        <p:nvSpPr>
          <p:cNvPr id="15364" name="슬라이드 번호 개체 틀 3">
            <a:extLst>
              <a:ext uri="{FF2B5EF4-FFF2-40B4-BE49-F238E27FC236}">
                <a16:creationId xmlns:a16="http://schemas.microsoft.com/office/drawing/2014/main" id="{42CD4D1C-6C0A-6979-FA0F-7CBBE662DB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732D09D0-ACD5-459C-B478-918EE30F090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슬라이드 이미지 개체 틀 1">
            <a:extLst>
              <a:ext uri="{FF2B5EF4-FFF2-40B4-BE49-F238E27FC236}">
                <a16:creationId xmlns:a16="http://schemas.microsoft.com/office/drawing/2014/main" id="{CB489FEF-8F61-E223-4D9F-5AAEBD19AF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슬라이드 노트 개체 틀 2">
            <a:extLst>
              <a:ext uri="{FF2B5EF4-FFF2-40B4-BE49-F238E27FC236}">
                <a16:creationId xmlns:a16="http://schemas.microsoft.com/office/drawing/2014/main" id="{06EA5052-4787-62A7-BB46-07871EA50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0484" name="슬라이드 번호 개체 틀 3">
            <a:extLst>
              <a:ext uri="{FF2B5EF4-FFF2-40B4-BE49-F238E27FC236}">
                <a16:creationId xmlns:a16="http://schemas.microsoft.com/office/drawing/2014/main" id="{8E711D86-05D5-BFCA-56BD-81450B706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242D429-23AA-4D67-A788-CA810456071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093BFE0F-2445-3459-E4FC-91732FDA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9AB7CE9C-4FCC-F344-A4CF-FE666A1DD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50224195-970F-16EC-B77F-E5EE6D4CF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06959AB2-F71A-4AC0-8C46-BD688727B753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>
            <a:extLst>
              <a:ext uri="{FF2B5EF4-FFF2-40B4-BE49-F238E27FC236}">
                <a16:creationId xmlns:a16="http://schemas.microsoft.com/office/drawing/2014/main" id="{093BFE0F-2445-3459-E4FC-91732FDA1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>
            <a:extLst>
              <a:ext uri="{FF2B5EF4-FFF2-40B4-BE49-F238E27FC236}">
                <a16:creationId xmlns:a16="http://schemas.microsoft.com/office/drawing/2014/main" id="{9AB7CE9C-4FCC-F344-A4CF-FE666A1DD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>
            <a:extLst>
              <a:ext uri="{FF2B5EF4-FFF2-40B4-BE49-F238E27FC236}">
                <a16:creationId xmlns:a16="http://schemas.microsoft.com/office/drawing/2014/main" id="{50224195-970F-16EC-B77F-E5EE6D4CF7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06959AB2-F71A-4AC0-8C46-BD688727B75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311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7BAC20-F2B5-3C28-8983-9E7E6E39CB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9E22A818-A115-6563-3B6B-8D87330BE70E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AB00780A-634A-41A3-A5EA-B628DB86C24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8054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24804A7A-B138-553B-DDFB-A188492F23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1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7FEACDC-1019-3209-EDDB-C9E7E0AAC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0731647C-4178-C53A-5488-7B76D5ACCCA6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968DC686-9EC9-9EAD-F715-77178E974BBF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07317286-1659-464F-B6B0-4E890F20D12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36D1A070-F86D-23C5-9D29-C41227ECC546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F5A5FAD5-74D2-3F61-B834-875A02D31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31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37C5D85-E3C4-7F40-CC96-9DC52ACCB9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D5CA6509-7CE4-6693-8CD5-E37B40CEBF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865B9293-A06D-4B86-E3D7-ED9BE58B8D86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40A98A53-F862-C835-BDAE-B6C390CF4489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40A54027-1D0C-4B3B-B3D4-A9A724FB3C8F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65D99D48-BEEF-AE08-6E88-626BB2AB709D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0854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17B55C-8305-BD5E-912A-D3DEA7FDB5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74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88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E1D4CEC1-6A95-12F7-952A-EFAE648651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2005B1FE-BB99-CED1-6881-1BD4F9B69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BBA8E-8D5B-8EEB-897A-EE7694321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2E6117-A267-480E-BC2D-2E003B4AA330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994BF-A90D-4033-CE98-A867DDF75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04EA9-1D16-C55B-A8E9-DCF96EC7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706E47-19B5-46D1-95E6-A431219799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3">
            <a:extLst>
              <a:ext uri="{FF2B5EF4-FFF2-40B4-BE49-F238E27FC236}">
                <a16:creationId xmlns:a16="http://schemas.microsoft.com/office/drawing/2014/main" id="{52F895EF-67B8-41FE-A74D-317FAE88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4450"/>
            <a:ext cx="1220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5F3C96E2-0A17-B248-4F57-5B93F7825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9220" name="부제목 2">
            <a:extLst>
              <a:ext uri="{FF2B5EF4-FFF2-40B4-BE49-F238E27FC236}">
                <a16:creationId xmlns:a16="http://schemas.microsoft.com/office/drawing/2014/main" id="{717219D8-C3B4-09D8-E340-8B83393A2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High</a:t>
            </a:r>
            <a:r>
              <a:rPr lang="ko-KR" altLang="en-US" sz="1400" b="1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676CD22B-65C7-ED0B-B465-5DCC27234696}"/>
              </a:ext>
            </a:extLst>
          </p:cNvPr>
          <p:cNvSpPr txBox="1">
            <a:spLocks/>
          </p:cNvSpPr>
          <p:nvPr/>
        </p:nvSpPr>
        <p:spPr bwMode="auto">
          <a:xfrm>
            <a:off x="8328025" y="228600"/>
            <a:ext cx="3614738" cy="50323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COMMON 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2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223" name="부제목 2">
            <a:extLst>
              <a:ext uri="{FF2B5EF4-FFF2-40B4-BE49-F238E27FC236}">
                <a16:creationId xmlns:a16="http://schemas.microsoft.com/office/drawing/2014/main" id="{DAF44A55-B2B9-83FA-784D-B4B4C3F00FA2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 dirty="0">
                <a:solidFill>
                  <a:srgbClr val="FFE697"/>
                </a:solidFill>
                <a:latin typeface="Arial Black"/>
                <a:ea typeface="고도 B"/>
              </a:rPr>
              <a:t>Unit 2</a:t>
            </a:r>
            <a:endParaRPr lang="ko-KR" altLang="en-US" sz="2400" dirty="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9224" name="부제목 2">
            <a:extLst>
              <a:ext uri="{FF2B5EF4-FFF2-40B4-BE49-F238E27FC236}">
                <a16:creationId xmlns:a16="http://schemas.microsoft.com/office/drawing/2014/main" id="{31327532-D8C6-01CC-FEC4-22B35963CA4E}"/>
              </a:ext>
            </a:extLst>
          </p:cNvPr>
          <p:cNvSpPr txBox="1">
            <a:spLocks/>
          </p:cNvSpPr>
          <p:nvPr/>
        </p:nvSpPr>
        <p:spPr bwMode="auto">
          <a:xfrm>
            <a:off x="784225" y="3819525"/>
            <a:ext cx="23828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b="1" dirty="0">
                <a:solidFill>
                  <a:schemeClr val="accent1"/>
                </a:solidFill>
                <a:latin typeface="맑은 고딕" panose="020B0503020000020004" pitchFamily="34" charset="-127"/>
                <a:ea typeface="맑은 고딕" panose="020B0503020000020004" pitchFamily="34" charset="-127"/>
                <a:cs typeface="Calibri" panose="020F0502020204030204" pitchFamily="34" charset="0"/>
              </a:rPr>
              <a:t>Reading</a:t>
            </a: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B3E3064E-3C2B-A480-B600-D7EE19D1B573}"/>
              </a:ext>
            </a:extLst>
          </p:cNvPr>
          <p:cNvSpPr txBox="1">
            <a:spLocks/>
          </p:cNvSpPr>
          <p:nvPr/>
        </p:nvSpPr>
        <p:spPr bwMode="auto">
          <a:xfrm>
            <a:off x="784225" y="2614613"/>
            <a:ext cx="892968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6400" b="1" dirty="0">
                <a:latin typeface="Cambria" panose="02040503050406030204" pitchFamily="18" charset="0"/>
              </a:rPr>
              <a:t>My World, Your World</a:t>
            </a:r>
            <a:endParaRPr lang="ko-KR" altLang="en-US" sz="6400" dirty="0">
              <a:latin typeface="Cambria" panose="02040503050406030204" pitchFamily="18" charset="0"/>
              <a:ea typeface="포천 오성과 한음 Bold" pitchFamily="34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그림 2">
            <a:extLst>
              <a:ext uri="{FF2B5EF4-FFF2-40B4-BE49-F238E27FC236}">
                <a16:creationId xmlns:a16="http://schemas.microsoft.com/office/drawing/2014/main" id="{58E9A816-4A90-C14C-BFB6-DACB24A0B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C6DFC9-E68E-5806-7E55-4BC221C1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0925"/>
            <a:ext cx="10944225" cy="5411546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My desire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try</a:t>
            </a:r>
            <a:r>
              <a:rPr lang="en-US" sz="3400" dirty="0">
                <a:latin typeface="Arial"/>
                <a:ea typeface="HY견고딕"/>
                <a:cs typeface="Arial"/>
              </a:rPr>
              <a:t> to connect with my favorite artists in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their language is a huge motivation for me. Learning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Korean is a slow process, but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feeling</a:t>
            </a:r>
            <a:r>
              <a:rPr lang="en-US" sz="3400" dirty="0">
                <a:latin typeface="Arial"/>
                <a:ea typeface="HY견고딕"/>
                <a:cs typeface="Arial"/>
              </a:rPr>
              <a:t> I get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when</a:t>
            </a:r>
            <a:r>
              <a:rPr lang="en-US" sz="3400" dirty="0">
                <a:latin typeface="Arial"/>
                <a:ea typeface="HY견고딕"/>
                <a:cs typeface="Arial"/>
              </a:rPr>
              <a:t> my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favorite artist responds to me is fantastic. The greatest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gift is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I now realize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there’s a whole other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world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out there.</a:t>
            </a:r>
            <a:endParaRPr lang="ko-KR" dirty="0"/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9167B97B-54E9-CBF0-DA7C-CC0D92294312}"/>
              </a:ext>
            </a:extLst>
          </p:cNvPr>
          <p:cNvSpPr txBox="1">
            <a:spLocks/>
          </p:cNvSpPr>
          <p:nvPr/>
        </p:nvSpPr>
        <p:spPr bwMode="auto">
          <a:xfrm>
            <a:off x="4019098" y="4560063"/>
            <a:ext cx="1970087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시간 부사절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DC6FB80C-4F68-EAAA-4042-667DC9B65E5A}"/>
              </a:ext>
            </a:extLst>
          </p:cNvPr>
          <p:cNvSpPr txBox="1">
            <a:spLocks/>
          </p:cNvSpPr>
          <p:nvPr/>
        </p:nvSpPr>
        <p:spPr bwMode="auto">
          <a:xfrm>
            <a:off x="2564105" y="1856505"/>
            <a:ext cx="4007891" cy="443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시도하려는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형용사적 용법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altLang="en-US" dirty="0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08756CBF-42AB-5A81-EDDC-B527DA8F4B1D}"/>
              </a:ext>
            </a:extLst>
          </p:cNvPr>
          <p:cNvSpPr txBox="1">
            <a:spLocks/>
          </p:cNvSpPr>
          <p:nvPr/>
        </p:nvSpPr>
        <p:spPr bwMode="auto">
          <a:xfrm>
            <a:off x="9145001" y="3613106"/>
            <a:ext cx="1768154" cy="437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할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때</a:t>
            </a:r>
            <a:endParaRPr lang="en-US" alt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240EEB1A-4777-C52B-8C20-AE2196E0AE6C}"/>
              </a:ext>
            </a:extLst>
          </p:cNvPr>
          <p:cNvSpPr txBox="1">
            <a:spLocks/>
          </p:cNvSpPr>
          <p:nvPr/>
        </p:nvSpPr>
        <p:spPr bwMode="auto">
          <a:xfrm>
            <a:off x="1259913" y="5359232"/>
            <a:ext cx="1805234" cy="41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접속사</a:t>
            </a:r>
            <a:endParaRPr lang="en-US" altLang="ko-KR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B976ECA9-F7C8-8849-D830-EE471A2EAC97}"/>
              </a:ext>
            </a:extLst>
          </p:cNvPr>
          <p:cNvSpPr txBox="1">
            <a:spLocks/>
          </p:cNvSpPr>
          <p:nvPr/>
        </p:nvSpPr>
        <p:spPr bwMode="auto">
          <a:xfrm>
            <a:off x="6802625" y="3608909"/>
            <a:ext cx="1337567" cy="37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</a:t>
            </a:r>
            <a:endParaRPr lang="ko-KR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AB6BC58F-49BA-D1DE-D9A6-831FC559A874}"/>
              </a:ext>
            </a:extLst>
          </p:cNvPr>
          <p:cNvSpPr txBox="1">
            <a:spLocks/>
          </p:cNvSpPr>
          <p:nvPr/>
        </p:nvSpPr>
        <p:spPr bwMode="auto">
          <a:xfrm>
            <a:off x="1009279" y="1861674"/>
            <a:ext cx="1337567" cy="37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</a:t>
            </a:r>
            <a:endParaRPr lang="ko-KR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02E094A-75DA-8622-F6AD-9423CE6E9723}"/>
              </a:ext>
            </a:extLst>
          </p:cNvPr>
          <p:cNvGrpSpPr/>
          <p:nvPr/>
        </p:nvGrpSpPr>
        <p:grpSpPr>
          <a:xfrm>
            <a:off x="7804578" y="2724288"/>
            <a:ext cx="1303374" cy="570891"/>
            <a:chOff x="9843733" y="1876428"/>
            <a:chExt cx="1303374" cy="570891"/>
          </a:xfrm>
        </p:grpSpPr>
        <p:sp>
          <p:nvSpPr>
            <p:cNvPr id="11" name="부제목 2">
              <a:extLst>
                <a:ext uri="{FF2B5EF4-FFF2-40B4-BE49-F238E27FC236}">
                  <a16:creationId xmlns:a16="http://schemas.microsoft.com/office/drawing/2014/main" id="{006ABF2D-E713-98E4-3255-50B22307D5D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43733" y="1876428"/>
              <a:ext cx="1303374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</a:t>
              </a:r>
              <a:endParaRPr lang="ko-KR" dirty="0"/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42B95A27-7B66-12F2-1980-BDE1C03FF3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21959" y="2152044"/>
              <a:ext cx="963612" cy="295275"/>
              <a:chOff x="3738656" y="1239614"/>
              <a:chExt cx="964066" cy="440107"/>
            </a:xfrm>
          </p:grpSpPr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DA9C83D9-1E2C-D3E6-7077-1CA0D7B6DF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28683C0C-0238-0A4F-66A1-A7D51D5292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부제목 2">
            <a:extLst>
              <a:ext uri="{FF2B5EF4-FFF2-40B4-BE49-F238E27FC236}">
                <a16:creationId xmlns:a16="http://schemas.microsoft.com/office/drawing/2014/main" id="{8554A0F2-F2A1-CA97-FA6C-BB3D8B8DB153}"/>
              </a:ext>
            </a:extLst>
          </p:cNvPr>
          <p:cNvSpPr txBox="1">
            <a:spLocks/>
          </p:cNvSpPr>
          <p:nvPr/>
        </p:nvSpPr>
        <p:spPr bwMode="auto">
          <a:xfrm>
            <a:off x="4717890" y="5361379"/>
            <a:ext cx="1805234" cy="41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접속사</a:t>
            </a:r>
            <a:endParaRPr lang="en-US" altLang="ko-KR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911C2B61-D9EC-50A1-51E4-BCE2D29C999A}"/>
              </a:ext>
            </a:extLst>
          </p:cNvPr>
          <p:cNvSpPr txBox="1">
            <a:spLocks/>
          </p:cNvSpPr>
          <p:nvPr/>
        </p:nvSpPr>
        <p:spPr bwMode="auto">
          <a:xfrm>
            <a:off x="2681217" y="6236871"/>
            <a:ext cx="2159403" cy="42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realize의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dirty="0" err="1">
              <a:solidFill>
                <a:schemeClr val="accent1"/>
              </a:solidFill>
              <a:cs typeface="Calibri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6CF6005-29BF-3D25-4B96-BF5F5DB225CE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1944252" y="1802741"/>
            <a:ext cx="852070" cy="247650"/>
            <a:chOff x="8916338" y="2136954"/>
            <a:chExt cx="852070" cy="283934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7FA583E8-51A4-B110-DC3A-30DD2E7D79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384DAF5D-D096-89F5-F10D-D28D99E82F8C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9C1D052C-998C-61A7-884F-91B29AD1DEC8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A033349-0C7D-8706-01D3-C09E3B93A9E3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698962" y="3532803"/>
            <a:ext cx="852070" cy="247650"/>
            <a:chOff x="8916338" y="2136954"/>
            <a:chExt cx="852070" cy="283934"/>
          </a:xfrm>
        </p:grpSpPr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8B17D6E0-EE5C-CAD2-F0F2-0AC39892BB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8C8AFF0E-CF71-BD0B-A0DC-16B63D854627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070F4EDA-B2D3-1155-A672-CF5DF61505D1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27EB1A9-FB1D-9FD2-4926-9A4F5DCE3D98}"/>
              </a:ext>
            </a:extLst>
          </p:cNvPr>
          <p:cNvSpPr txBox="1"/>
          <p:nvPr/>
        </p:nvSpPr>
        <p:spPr>
          <a:xfrm>
            <a:off x="216743" y="3001071"/>
            <a:ext cx="11382453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                   [     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</a:t>
            </a:r>
            <a:r>
              <a:rPr lang="en-US" altLang="ko-KR" sz="28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39" name="TextBox 33">
            <a:extLst>
              <a:ext uri="{FF2B5EF4-FFF2-40B4-BE49-F238E27FC236}">
                <a16:creationId xmlns:a16="http://schemas.microsoft.com/office/drawing/2014/main" id="{E1D47EF9-FA14-AA3B-4D51-AF19B8061257}"/>
              </a:ext>
            </a:extLst>
          </p:cNvPr>
          <p:cNvSpPr txBox="1"/>
          <p:nvPr/>
        </p:nvSpPr>
        <p:spPr>
          <a:xfrm>
            <a:off x="5032974" y="3048559"/>
            <a:ext cx="6746061" cy="152349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[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altLang="ko-KR" sz="23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  </a:t>
            </a: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1A2B409-584C-D233-14D5-AC51C4C66B44}"/>
              </a:ext>
            </a:extLst>
          </p:cNvPr>
          <p:cNvGrpSpPr/>
          <p:nvPr/>
        </p:nvGrpSpPr>
        <p:grpSpPr>
          <a:xfrm flipH="1">
            <a:off x="5806138" y="4439159"/>
            <a:ext cx="460465" cy="242888"/>
            <a:chOff x="12889660" y="2678273"/>
            <a:chExt cx="460465" cy="242888"/>
          </a:xfrm>
        </p:grpSpPr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35DFC796-71AD-0409-BEF7-B900085D848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화살표 연결선 41">
              <a:extLst>
                <a:ext uri="{FF2B5EF4-FFF2-40B4-BE49-F238E27FC236}">
                  <a16:creationId xmlns:a16="http://schemas.microsoft.com/office/drawing/2014/main" id="{8C6764EE-A310-50F0-AF23-AF0B674536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BF99084C-3407-ACA4-4EE1-9A08FEB93305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33">
            <a:extLst>
              <a:ext uri="{FF2B5EF4-FFF2-40B4-BE49-F238E27FC236}">
                <a16:creationId xmlns:a16="http://schemas.microsoft.com/office/drawing/2014/main" id="{C12A8823-AE95-A937-D4CB-A0CDF5BFF8F3}"/>
              </a:ext>
            </a:extLst>
          </p:cNvPr>
          <p:cNvSpPr txBox="1"/>
          <p:nvPr/>
        </p:nvSpPr>
        <p:spPr>
          <a:xfrm>
            <a:off x="725221" y="4797440"/>
            <a:ext cx="6746061" cy="152349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[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altLang="ko-KR" sz="23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  </a:t>
            </a: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D30E372-8F32-4A6C-2121-1B668D89F1DE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D9C8980-E4B6-92C7-6F20-4B27B6C5C045}"/>
              </a:ext>
            </a:extLst>
          </p:cNvPr>
          <p:cNvGrpSpPr/>
          <p:nvPr/>
        </p:nvGrpSpPr>
        <p:grpSpPr>
          <a:xfrm>
            <a:off x="2432615" y="6197454"/>
            <a:ext cx="490841" cy="258760"/>
            <a:chOff x="12889660" y="2678273"/>
            <a:chExt cx="460465" cy="242888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F6C196AE-DD13-6EAA-915B-048D204511F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1694EE09-9607-9102-5FEE-406EB7E3987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2132A762-56DA-3089-1094-E5BC08D0EF6A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9" grpId="0"/>
      <p:bldP spid="14" grpId="0"/>
      <p:bldP spid="15" grpId="0"/>
      <p:bldP spid="5" grpId="0"/>
      <p:bldP spid="7" grpId="0"/>
      <p:bldP spid="19" grpId="0"/>
      <p:bldP spid="21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그림 2">
            <a:extLst>
              <a:ext uri="{FF2B5EF4-FFF2-40B4-BE49-F238E27FC236}">
                <a16:creationId xmlns:a16="http://schemas.microsoft.com/office/drawing/2014/main" id="{5D6A7875-F976-9879-AE61-58B932824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10BAE6-07E7-B244-10D3-D1E286508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1050925"/>
            <a:ext cx="11305207" cy="522405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   My name is Anna Valera. I am from the Philippines, and I am a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big fan</a:t>
            </a:r>
            <a:r>
              <a:rPr lang="en-US" sz="3400" dirty="0">
                <a:latin typeface="Arial"/>
                <a:ea typeface="HY견고딕"/>
                <a:cs typeface="Arial"/>
              </a:rPr>
              <a:t> of K-drama. My first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encounter</a:t>
            </a:r>
            <a:r>
              <a:rPr lang="en-US" sz="3400" dirty="0">
                <a:latin typeface="Arial"/>
                <a:ea typeface="HY견고딕"/>
                <a:cs typeface="Arial"/>
              </a:rPr>
              <a:t> was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about 4 years ago, when I was 15.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came across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a Korean drama on the Internet,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 captured my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imagination.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dirty="0">
              <a:latin typeface="Arial"/>
              <a:ea typeface="HY견고딕"/>
              <a:cs typeface="Arial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45096CC4-045B-2FEF-82F0-8D3571CE9F0E}"/>
              </a:ext>
            </a:extLst>
          </p:cNvPr>
          <p:cNvSpPr txBox="1">
            <a:spLocks/>
          </p:cNvSpPr>
          <p:nvPr/>
        </p:nvSpPr>
        <p:spPr bwMode="auto">
          <a:xfrm>
            <a:off x="2417480" y="2789996"/>
            <a:ext cx="1811244" cy="34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열혈 팬</a:t>
            </a:r>
            <a:endParaRPr lang="ko-KR" dirty="0"/>
          </a:p>
        </p:txBody>
      </p:sp>
      <p:sp>
        <p:nvSpPr>
          <p:cNvPr id="12" name="모서리가 둥근 직사각형 1">
            <a:extLst>
              <a:ext uri="{FF2B5EF4-FFF2-40B4-BE49-F238E27FC236}">
                <a16:creationId xmlns:a16="http://schemas.microsoft.com/office/drawing/2014/main" id="{29B5A081-3FC6-472F-0A0F-A445344F73A2}"/>
              </a:ext>
            </a:extLst>
          </p:cNvPr>
          <p:cNvSpPr/>
          <p:nvPr/>
        </p:nvSpPr>
        <p:spPr>
          <a:xfrm>
            <a:off x="461517" y="1459870"/>
            <a:ext cx="1169987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부제목 2">
            <a:extLst>
              <a:ext uri="{FF2B5EF4-FFF2-40B4-BE49-F238E27FC236}">
                <a16:creationId xmlns:a16="http://schemas.microsoft.com/office/drawing/2014/main" id="{1CC25D64-88FE-1038-42C3-633AEC76E6BE}"/>
              </a:ext>
            </a:extLst>
          </p:cNvPr>
          <p:cNvSpPr txBox="1">
            <a:spLocks/>
          </p:cNvSpPr>
          <p:nvPr/>
        </p:nvSpPr>
        <p:spPr bwMode="auto">
          <a:xfrm>
            <a:off x="6944420" y="3662019"/>
            <a:ext cx="3265236" cy="38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~을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우연히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발견하다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24" name="부제목 2">
            <a:extLst>
              <a:ext uri="{FF2B5EF4-FFF2-40B4-BE49-F238E27FC236}">
                <a16:creationId xmlns:a16="http://schemas.microsoft.com/office/drawing/2014/main" id="{4962E924-CBBF-AE58-EAAA-2D88B8553153}"/>
              </a:ext>
            </a:extLst>
          </p:cNvPr>
          <p:cNvSpPr txBox="1">
            <a:spLocks/>
          </p:cNvSpPr>
          <p:nvPr/>
        </p:nvSpPr>
        <p:spPr bwMode="auto">
          <a:xfrm>
            <a:off x="7388712" y="2746912"/>
            <a:ext cx="3093922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우연한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만남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조우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590E19AD-7C70-116D-BBFB-27AC570F5407}"/>
              </a:ext>
            </a:extLst>
          </p:cNvPr>
          <p:cNvSpPr txBox="1">
            <a:spLocks/>
          </p:cNvSpPr>
          <p:nvPr/>
        </p:nvSpPr>
        <p:spPr bwMode="auto">
          <a:xfrm>
            <a:off x="7156701" y="4472077"/>
            <a:ext cx="3265236" cy="38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a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Korean drama</a:t>
            </a:r>
            <a:endParaRPr lang="ko-KR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FC43E8-9794-66B3-837F-6B500B2E98AD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9CBD47-8EDF-2A28-239F-BE74E36F5456}"/>
              </a:ext>
            </a:extLst>
          </p:cNvPr>
          <p:cNvSpPr txBox="1"/>
          <p:nvPr/>
        </p:nvSpPr>
        <p:spPr>
          <a:xfrm>
            <a:off x="3983118" y="3024778"/>
            <a:ext cx="3193002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                    </a:t>
            </a:r>
            <a:r>
              <a:rPr lang="en-US" altLang="ko-KR" sz="25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88F09BFA-CAE4-6D77-6F35-DA43201DCA77}"/>
              </a:ext>
            </a:extLst>
          </p:cNvPr>
          <p:cNvSpPr txBox="1">
            <a:spLocks/>
          </p:cNvSpPr>
          <p:nvPr/>
        </p:nvSpPr>
        <p:spPr bwMode="auto">
          <a:xfrm>
            <a:off x="4344941" y="3706040"/>
            <a:ext cx="1970087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시간 부사절</a:t>
            </a:r>
            <a:endParaRPr lang="ko-KR" dirty="0">
              <a:solidFill>
                <a:schemeClr val="accent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2C277E3-73B1-BDC8-7600-02C868EB4EF9}"/>
              </a:ext>
            </a:extLst>
          </p:cNvPr>
          <p:cNvGrpSpPr/>
          <p:nvPr/>
        </p:nvGrpSpPr>
        <p:grpSpPr>
          <a:xfrm>
            <a:off x="4152534" y="3558651"/>
            <a:ext cx="346470" cy="294778"/>
            <a:chOff x="12889660" y="2678273"/>
            <a:chExt cx="460465" cy="242888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20CA3BAA-417C-DC6B-47BB-FEE48DB9278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CF974C98-FAC5-C4A5-688B-A78F3E92F59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ECE9B94-23CE-06A3-E592-CF6E3322246A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22" grpId="0"/>
      <p:bldP spid="24" grpId="0"/>
      <p:bldP spid="6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그림 2">
            <a:extLst>
              <a:ext uri="{FF2B5EF4-FFF2-40B4-BE49-F238E27FC236}">
                <a16:creationId xmlns:a16="http://schemas.microsoft.com/office/drawing/2014/main" id="{C6C6D02F-48EC-DB30-ADE9-A2DFD02B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85E7C0-76A0-1751-151C-01B5951FD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86784"/>
            <a:ext cx="10944225" cy="606121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Everything</a:t>
            </a:r>
            <a:r>
              <a:rPr lang="en-US" sz="3400" dirty="0">
                <a:latin typeface="Arial"/>
                <a:ea typeface="HY견고딕"/>
                <a:cs typeface="Arial"/>
              </a:rPr>
              <a:t> about Korea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was</a:t>
            </a:r>
            <a:r>
              <a:rPr lang="en-US" sz="3400" dirty="0">
                <a:latin typeface="Arial"/>
                <a:ea typeface="HY견고딕"/>
                <a:cs typeface="Arial"/>
              </a:rPr>
              <a:t> completely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new to me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at the time</a:t>
            </a:r>
            <a:r>
              <a:rPr lang="en-US" sz="3400" dirty="0">
                <a:latin typeface="Arial"/>
                <a:ea typeface="HY견고딕"/>
                <a:cs typeface="Arial"/>
              </a:rPr>
              <a:t>, so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every show</a:t>
            </a:r>
            <a:r>
              <a:rPr lang="en-US" sz="3400" dirty="0">
                <a:latin typeface="Arial"/>
                <a:ea typeface="HY견고딕"/>
                <a:cs typeface="Arial"/>
              </a:rPr>
              <a:t> kept my attention from start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to finish.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Since</a:t>
            </a:r>
            <a:r>
              <a:rPr lang="en-US" sz="3400" dirty="0">
                <a:latin typeface="Arial"/>
                <a:ea typeface="HY견고딕"/>
                <a:cs typeface="Arial"/>
              </a:rPr>
              <a:t> I was watching so much TV, my parents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put limits on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what</a:t>
            </a:r>
            <a:r>
              <a:rPr lang="en-US" sz="3400" dirty="0">
                <a:latin typeface="Arial"/>
                <a:ea typeface="HY견고딕"/>
                <a:cs typeface="Arial"/>
              </a:rPr>
              <a:t> I could and couldn’t watch, but the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funny thing is,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they</a:t>
            </a:r>
            <a:r>
              <a:rPr lang="en-US" sz="3400" dirty="0">
                <a:latin typeface="Arial"/>
                <a:ea typeface="HY견고딕"/>
                <a:cs typeface="Arial"/>
              </a:rPr>
              <a:t> are fans now too.</a:t>
            </a:r>
            <a:endParaRPr lang="ko-KR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400" u="heavy" dirty="0">
              <a:uFill>
                <a:solidFill>
                  <a:srgbClr val="0070C0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AC724AAA-555B-C114-7A5B-952FDFC94090}"/>
              </a:ext>
            </a:extLst>
          </p:cNvPr>
          <p:cNvSpPr txBox="1">
            <a:spLocks/>
          </p:cNvSpPr>
          <p:nvPr/>
        </p:nvSpPr>
        <p:spPr bwMode="auto">
          <a:xfrm>
            <a:off x="2035669" y="3653747"/>
            <a:ext cx="1870948" cy="46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때문에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945B59F5-0848-F809-BF91-E66227AF16B8}"/>
              </a:ext>
            </a:extLst>
          </p:cNvPr>
          <p:cNvSpPr txBox="1">
            <a:spLocks/>
          </p:cNvSpPr>
          <p:nvPr/>
        </p:nvSpPr>
        <p:spPr bwMode="auto">
          <a:xfrm>
            <a:off x="2729405" y="4526712"/>
            <a:ext cx="2238996" cy="40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endParaRPr lang="ko-KR" dirty="0"/>
          </a:p>
        </p:txBody>
      </p:sp>
      <p:sp>
        <p:nvSpPr>
          <p:cNvPr id="16" name="부제목 2">
            <a:extLst>
              <a:ext uri="{FF2B5EF4-FFF2-40B4-BE49-F238E27FC236}">
                <a16:creationId xmlns:a16="http://schemas.microsoft.com/office/drawing/2014/main" id="{FFE81ACC-CE14-DE3C-24A3-D0BC95E12EE0}"/>
              </a:ext>
            </a:extLst>
          </p:cNvPr>
          <p:cNvSpPr txBox="1">
            <a:spLocks/>
          </p:cNvSpPr>
          <p:nvPr/>
        </p:nvSpPr>
        <p:spPr bwMode="auto">
          <a:xfrm>
            <a:off x="904411" y="1906170"/>
            <a:ext cx="17335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단수 주어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25" name="부제목 2">
            <a:extLst>
              <a:ext uri="{FF2B5EF4-FFF2-40B4-BE49-F238E27FC236}">
                <a16:creationId xmlns:a16="http://schemas.microsoft.com/office/drawing/2014/main" id="{CC16F40E-149B-ED06-199A-AA127F940323}"/>
              </a:ext>
            </a:extLst>
          </p:cNvPr>
          <p:cNvSpPr txBox="1">
            <a:spLocks/>
          </p:cNvSpPr>
          <p:nvPr/>
        </p:nvSpPr>
        <p:spPr bwMode="auto">
          <a:xfrm>
            <a:off x="769722" y="2780776"/>
            <a:ext cx="1872939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그 당시에</a:t>
            </a:r>
            <a:endParaRPr lang="ko-KR" dirty="0"/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C302F8F2-CADE-15EA-6C1A-2A47686EB25C}"/>
              </a:ext>
            </a:extLst>
          </p:cNvPr>
          <p:cNvSpPr txBox="1">
            <a:spLocks/>
          </p:cNvSpPr>
          <p:nvPr/>
        </p:nvSpPr>
        <p:spPr bwMode="auto">
          <a:xfrm>
            <a:off x="3340187" y="2772906"/>
            <a:ext cx="2699989" cy="373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every＋단수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명사</a:t>
            </a:r>
            <a:endParaRPr lang="ko-KR" dirty="0"/>
          </a:p>
        </p:txBody>
      </p:sp>
      <p:sp>
        <p:nvSpPr>
          <p:cNvPr id="33" name="부제목 2">
            <a:extLst>
              <a:ext uri="{FF2B5EF4-FFF2-40B4-BE49-F238E27FC236}">
                <a16:creationId xmlns:a16="http://schemas.microsoft.com/office/drawing/2014/main" id="{F1B6DB6D-8928-10D9-633F-D4145A12CE1A}"/>
              </a:ext>
            </a:extLst>
          </p:cNvPr>
          <p:cNvSpPr txBox="1">
            <a:spLocks/>
          </p:cNvSpPr>
          <p:nvPr/>
        </p:nvSpPr>
        <p:spPr bwMode="auto">
          <a:xfrm>
            <a:off x="329503" y="4526697"/>
            <a:ext cx="2920347" cy="54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ts val="1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put a limit on: </a:t>
            </a:r>
            <a:endParaRPr lang="ko-KR" altLang="en-US" dirty="0" err="1">
              <a:solidFill>
                <a:schemeClr val="accent1"/>
              </a:solidFill>
              <a:cs typeface="Calibri"/>
            </a:endParaRPr>
          </a:p>
          <a:p>
            <a:pPr algn="ctr">
              <a:lnSpc>
                <a:spcPts val="1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~에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제한을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두다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5" name="부제목 2">
            <a:extLst>
              <a:ext uri="{FF2B5EF4-FFF2-40B4-BE49-F238E27FC236}">
                <a16:creationId xmlns:a16="http://schemas.microsoft.com/office/drawing/2014/main" id="{10FAC2EB-E961-AC1A-7AD5-F72B558BC1FF}"/>
              </a:ext>
            </a:extLst>
          </p:cNvPr>
          <p:cNvSpPr txBox="1">
            <a:spLocks/>
          </p:cNvSpPr>
          <p:nvPr/>
        </p:nvSpPr>
        <p:spPr bwMode="auto">
          <a:xfrm>
            <a:off x="4579743" y="1909126"/>
            <a:ext cx="2180397" cy="36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단수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동사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47FBA5F2-3C50-66A4-8472-9790375CBEF8}"/>
              </a:ext>
            </a:extLst>
          </p:cNvPr>
          <p:cNvSpPr txBox="1">
            <a:spLocks/>
          </p:cNvSpPr>
          <p:nvPr/>
        </p:nvSpPr>
        <p:spPr bwMode="auto">
          <a:xfrm>
            <a:off x="6459178" y="4555828"/>
            <a:ext cx="2536361" cy="40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전치사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on의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945B59F5-0848-F809-BF91-E66227AF16B8}"/>
              </a:ext>
            </a:extLst>
          </p:cNvPr>
          <p:cNvSpPr txBox="1">
            <a:spLocks/>
          </p:cNvSpPr>
          <p:nvPr/>
        </p:nvSpPr>
        <p:spPr bwMode="auto">
          <a:xfrm>
            <a:off x="3110405" y="5381638"/>
            <a:ext cx="2536361" cy="40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my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parents</a:t>
            </a:r>
            <a:endParaRPr lang="ko-KR" dirty="0" err="1">
              <a:solidFill>
                <a:schemeClr val="accent1"/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BDA34D6-F249-DEFF-0E8D-78CA179E2302}"/>
              </a:ext>
            </a:extLst>
          </p:cNvPr>
          <p:cNvGrpSpPr/>
          <p:nvPr/>
        </p:nvGrpSpPr>
        <p:grpSpPr>
          <a:xfrm>
            <a:off x="5146870" y="5230147"/>
            <a:ext cx="1860934" cy="701705"/>
            <a:chOff x="12915553" y="2730416"/>
            <a:chExt cx="1860934" cy="701705"/>
          </a:xfrm>
        </p:grpSpPr>
        <p:sp>
          <p:nvSpPr>
            <p:cNvPr id="10" name="부제목 2">
              <a:extLst>
                <a:ext uri="{FF2B5EF4-FFF2-40B4-BE49-F238E27FC236}">
                  <a16:creationId xmlns:a16="http://schemas.microsoft.com/office/drawing/2014/main" id="{8058F71F-AA33-0D37-67B7-F5F44CCCD2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15553" y="3086703"/>
              <a:ext cx="1860934" cy="345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of K-drama</a:t>
              </a:r>
              <a:endParaRPr lang="ko-KR" dirty="0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9F0622D-D5EF-8610-EFF3-12FB891F4195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3335389" y="2730416"/>
              <a:ext cx="963612" cy="295275"/>
              <a:chOff x="3738656" y="1239614"/>
              <a:chExt cx="964066" cy="440107"/>
            </a:xfrm>
          </p:grpSpPr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9F4BD1AD-2FA7-CC0B-4BF3-84B5FCB9C8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C1AA1FB4-1801-DC99-8BB1-305209A143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TextBox 33">
            <a:extLst>
              <a:ext uri="{FF2B5EF4-FFF2-40B4-BE49-F238E27FC236}">
                <a16:creationId xmlns:a16="http://schemas.microsoft.com/office/drawing/2014/main" id="{723EC89A-B639-461B-3B3F-D7BA05DB3A31}"/>
              </a:ext>
            </a:extLst>
          </p:cNvPr>
          <p:cNvSpPr txBox="1"/>
          <p:nvPr/>
        </p:nvSpPr>
        <p:spPr>
          <a:xfrm>
            <a:off x="2955465" y="3979683"/>
            <a:ext cx="7089890" cy="61555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 ] 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89AB5D98-2E62-0723-6E9E-43E866B1A482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E31CD9E-5BC7-7E83-BBE2-14EE474B1783}"/>
              </a:ext>
            </a:extLst>
          </p:cNvPr>
          <p:cNvGrpSpPr/>
          <p:nvPr/>
        </p:nvGrpSpPr>
        <p:grpSpPr>
          <a:xfrm flipH="1">
            <a:off x="8747270" y="4508783"/>
            <a:ext cx="390408" cy="216361"/>
            <a:chOff x="12889660" y="2678273"/>
            <a:chExt cx="460465" cy="242888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D110BEDF-B006-97EA-B4B9-591CA1CBAC1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8735D531-6781-5D63-BF68-4E0ED33C71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A7C42084-6DCC-D54A-2E92-BC0C5930FA51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16" grpId="0"/>
      <p:bldP spid="25" grpId="0"/>
      <p:bldP spid="31" grpId="0"/>
      <p:bldP spid="33" grpId="0"/>
      <p:bldP spid="35" grpId="0"/>
      <p:bldP spid="4" grpId="0"/>
      <p:bldP spid="5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>
            <a:extLst>
              <a:ext uri="{FF2B5EF4-FFF2-40B4-BE49-F238E27FC236}">
                <a16:creationId xmlns:a16="http://schemas.microsoft.com/office/drawing/2014/main" id="{C5B01AAD-AFF6-C5F3-B94D-487B750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2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1E68A-A603-B146-FBEB-E97F5BF4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32" y="942793"/>
            <a:ext cx="10944225" cy="443922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At first,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was attracted to</a:t>
            </a:r>
            <a:r>
              <a:rPr lang="en-US" sz="3400" dirty="0">
                <a:latin typeface="Arial"/>
                <a:ea typeface="HY견고딕"/>
                <a:cs typeface="Arial"/>
              </a:rPr>
              <a:t> the stylish fashion of the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actors. Eventually, I slowly became attracted to the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dramas </a:t>
            </a:r>
            <a:r>
              <a:rPr lang="en-US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with emotionally charged storylines pulling </a:t>
            </a:r>
            <a:endParaRPr lang="en-US" dirty="0">
              <a:highlight>
                <a:srgbClr val="FFADD6"/>
              </a:highlight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on my heartstrings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BE4B1D64-2B0E-9D12-B42D-D5793B90FAAA}"/>
              </a:ext>
            </a:extLst>
          </p:cNvPr>
          <p:cNvSpPr txBox="1">
            <a:spLocks/>
          </p:cNvSpPr>
          <p:nvPr/>
        </p:nvSpPr>
        <p:spPr bwMode="auto">
          <a:xfrm>
            <a:off x="2149132" y="2670336"/>
            <a:ext cx="5315019" cy="37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with+</a:t>
            </a: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명사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+</a:t>
            </a: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현재분사</a:t>
            </a:r>
            <a:r>
              <a:rPr lang="en-US" altLang="ko-KR" sz="2200" b="1" dirty="0">
                <a:solidFill>
                  <a:srgbClr val="FF33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</a:rPr>
              <a:t>〔</a:t>
            </a:r>
            <a:r>
              <a:rPr lang="ko-KR" altLang="en-US" sz="2200" b="1" dirty="0">
                <a:solidFill>
                  <a:srgbClr val="FF33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</a:rPr>
              <a:t>과거분사</a:t>
            </a:r>
            <a:r>
              <a:rPr lang="en-US" altLang="ko-KR" sz="2200" b="1" dirty="0">
                <a:solidFill>
                  <a:srgbClr val="FF33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Calibri"/>
              </a:rPr>
              <a:t>〕</a:t>
            </a:r>
            <a:endParaRPr lang="ko-KR" altLang="en-US" sz="2200" b="1" dirty="0">
              <a:solidFill>
                <a:srgbClr val="FF3399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A9CAAF4D-8962-F3F6-36DD-BC64E6A4B31B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1AA7BCBD-1E35-F377-4CDE-BEA7283A30C8}"/>
              </a:ext>
            </a:extLst>
          </p:cNvPr>
          <p:cNvSpPr txBox="1">
            <a:spLocks/>
          </p:cNvSpPr>
          <p:nvPr/>
        </p:nvSpPr>
        <p:spPr bwMode="auto">
          <a:xfrm>
            <a:off x="1768507" y="1733430"/>
            <a:ext cx="432749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 attracted to: 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에 끌리다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그림 2">
            <a:extLst>
              <a:ext uri="{FF2B5EF4-FFF2-40B4-BE49-F238E27FC236}">
                <a16:creationId xmlns:a16="http://schemas.microsoft.com/office/drawing/2014/main" id="{CEA4D32E-C6E5-CC5F-8B9E-75D2E4AFF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A518FC-A1F1-8D3B-5066-7532C6807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606121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Also, the familiar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cultural themes made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 easy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for 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engage with the story</a:t>
            </a:r>
            <a:r>
              <a:rPr lang="en-US" sz="3400" dirty="0">
                <a:latin typeface="Arial"/>
                <a:ea typeface="HY견고딕"/>
                <a:cs typeface="Arial"/>
              </a:rPr>
              <a:t>—the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emphasis on family,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respect for elders, and the central role of food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an expression of love. I guess these are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aspects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most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non-Koreans</a:t>
            </a:r>
            <a:r>
              <a:rPr lang="en-US" sz="3400" dirty="0">
                <a:latin typeface="Arial"/>
                <a:ea typeface="HY견고딕"/>
                <a:cs typeface="Arial"/>
              </a:rPr>
              <a:t> can also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relate to</a:t>
            </a:r>
            <a:r>
              <a:rPr lang="en-US" sz="3400" dirty="0">
                <a:latin typeface="Arial"/>
                <a:ea typeface="HY견고딕"/>
                <a:cs typeface="Arial"/>
              </a:rPr>
              <a:t>.</a:t>
            </a:r>
            <a:endParaRPr lang="ko-KR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400" dirty="0">
              <a:latin typeface="Arial"/>
              <a:ea typeface="HY견고딕"/>
              <a:cs typeface="Arial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34" name="부제목 2">
            <a:extLst>
              <a:ext uri="{FF2B5EF4-FFF2-40B4-BE49-F238E27FC236}">
                <a16:creationId xmlns:a16="http://schemas.microsoft.com/office/drawing/2014/main" id="{08425A23-7DF9-9EBB-2421-80AA31D3096D}"/>
              </a:ext>
            </a:extLst>
          </p:cNvPr>
          <p:cNvSpPr txBox="1">
            <a:spLocks/>
          </p:cNvSpPr>
          <p:nvPr/>
        </p:nvSpPr>
        <p:spPr bwMode="auto">
          <a:xfrm>
            <a:off x="7075047" y="1872445"/>
            <a:ext cx="1794462" cy="381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가목적어</a:t>
            </a:r>
          </a:p>
        </p:txBody>
      </p:sp>
      <p:sp>
        <p:nvSpPr>
          <p:cNvPr id="26635" name="부제목 2">
            <a:extLst>
              <a:ext uri="{FF2B5EF4-FFF2-40B4-BE49-F238E27FC236}">
                <a16:creationId xmlns:a16="http://schemas.microsoft.com/office/drawing/2014/main" id="{004F5DB5-292B-D858-2538-040559A4C893}"/>
              </a:ext>
            </a:extLst>
          </p:cNvPr>
          <p:cNvSpPr txBox="1">
            <a:spLocks/>
          </p:cNvSpPr>
          <p:nvPr/>
        </p:nvSpPr>
        <p:spPr bwMode="auto">
          <a:xfrm>
            <a:off x="8477663" y="1875842"/>
            <a:ext cx="3545318" cy="38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to부정사의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의미상 주어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8A7524-8E70-BD25-ECBD-43FB7F1E5531}"/>
              </a:ext>
            </a:extLst>
          </p:cNvPr>
          <p:cNvSpPr txBox="1"/>
          <p:nvPr/>
        </p:nvSpPr>
        <p:spPr>
          <a:xfrm>
            <a:off x="5328479" y="3948235"/>
            <a:ext cx="6453004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[  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6A24113-CAEE-63E6-86CD-496E10A8BC5F}"/>
              </a:ext>
            </a:extLst>
          </p:cNvPr>
          <p:cNvSpPr txBox="1">
            <a:spLocks/>
          </p:cNvSpPr>
          <p:nvPr/>
        </p:nvSpPr>
        <p:spPr bwMode="auto">
          <a:xfrm>
            <a:off x="1920746" y="2753071"/>
            <a:ext cx="2262929" cy="37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진목적어</a:t>
            </a:r>
            <a:endParaRPr lang="ko-KR" dirty="0" err="1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AD17EF52-12F2-04C5-5A46-69ECEAC32283}"/>
              </a:ext>
            </a:extLst>
          </p:cNvPr>
          <p:cNvSpPr txBox="1">
            <a:spLocks/>
          </p:cNvSpPr>
          <p:nvPr/>
        </p:nvSpPr>
        <p:spPr bwMode="auto">
          <a:xfrm>
            <a:off x="9005487" y="3639592"/>
            <a:ext cx="1435880" cy="3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로서</a:t>
            </a:r>
            <a:endParaRPr lang="ko-KR" dirty="0"/>
          </a:p>
        </p:txBody>
      </p:sp>
      <p:sp>
        <p:nvSpPr>
          <p:cNvPr id="17" name="부제목 2">
            <a:extLst>
              <a:ext uri="{FF2B5EF4-FFF2-40B4-BE49-F238E27FC236}">
                <a16:creationId xmlns:a16="http://schemas.microsoft.com/office/drawing/2014/main" id="{FCC867B9-4C3D-7FA6-30E1-54021C10709D}"/>
              </a:ext>
            </a:extLst>
          </p:cNvPr>
          <p:cNvSpPr txBox="1">
            <a:spLocks/>
          </p:cNvSpPr>
          <p:nvPr/>
        </p:nvSpPr>
        <p:spPr bwMode="auto">
          <a:xfrm>
            <a:off x="10022108" y="4507529"/>
            <a:ext cx="1909806" cy="72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목적격 </a:t>
            </a:r>
            <a:endParaRPr lang="ko-KR" altLang="en-US" dirty="0">
              <a:solidFill>
                <a:schemeClr val="accent1"/>
              </a:solidFill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C5E44127-1387-4D02-213C-40BE200ACC50}"/>
              </a:ext>
            </a:extLst>
          </p:cNvPr>
          <p:cNvSpPr txBox="1">
            <a:spLocks/>
          </p:cNvSpPr>
          <p:nvPr/>
        </p:nvSpPr>
        <p:spPr bwMode="auto">
          <a:xfrm>
            <a:off x="5351605" y="5375465"/>
            <a:ext cx="2662514" cy="35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~을 이해하다</a:t>
            </a:r>
            <a:endParaRPr lang="ko-KR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3F7C974-99A1-3AAE-EBA1-65C1AC70CBB2}"/>
              </a:ext>
            </a:extLst>
          </p:cNvPr>
          <p:cNvGrpSpPr/>
          <p:nvPr/>
        </p:nvGrpSpPr>
        <p:grpSpPr>
          <a:xfrm>
            <a:off x="5592919" y="4338049"/>
            <a:ext cx="1860934" cy="590193"/>
            <a:chOff x="12915553" y="2730416"/>
            <a:chExt cx="1860934" cy="590193"/>
          </a:xfrm>
        </p:grpSpPr>
        <p:sp>
          <p:nvSpPr>
            <p:cNvPr id="21" name="부제목 2">
              <a:extLst>
                <a:ext uri="{FF2B5EF4-FFF2-40B4-BE49-F238E27FC236}">
                  <a16:creationId xmlns:a16="http://schemas.microsoft.com/office/drawing/2014/main" id="{64AEAC93-0230-E6FE-20A8-1D84796F49D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15553" y="2975191"/>
              <a:ext cx="1860934" cy="345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</a:t>
              </a:r>
              <a:endParaRPr lang="ko-KR" dirty="0"/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80F37174-FE70-01C3-82C8-9037C1B299F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13335389" y="2730416"/>
              <a:ext cx="963612" cy="295275"/>
              <a:chOff x="3738656" y="1239614"/>
              <a:chExt cx="964066" cy="440107"/>
            </a:xfrm>
          </p:grpSpPr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457808DA-8FD2-6027-9FAF-C3D5B54AE2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23">
                <a:extLst>
                  <a:ext uri="{FF2B5EF4-FFF2-40B4-BE49-F238E27FC236}">
                    <a16:creationId xmlns:a16="http://schemas.microsoft.com/office/drawing/2014/main" id="{76D4152D-1A9B-B11F-01AB-3CE04CFD86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D554D1F-FC1C-C68B-1BF0-73BBD3DF985F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9192544" y="4432570"/>
            <a:ext cx="852070" cy="247650"/>
            <a:chOff x="8916338" y="2136954"/>
            <a:chExt cx="852070" cy="283934"/>
          </a:xfrm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0C13BEEC-19B9-AEBD-8A4F-135F8CBA94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C97DE7B8-AEE0-5881-883E-752408A4A780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4952201F-5517-8A1C-9671-3E864A61B657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0C847D9A-7B31-D2FA-08EC-C2055BA141A2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44C405A3-EE39-DF5A-010C-683F0316262D}"/>
              </a:ext>
            </a:extLst>
          </p:cNvPr>
          <p:cNvSpPr txBox="1">
            <a:spLocks/>
          </p:cNvSpPr>
          <p:nvPr/>
        </p:nvSpPr>
        <p:spPr bwMode="auto">
          <a:xfrm>
            <a:off x="1599332" y="5422510"/>
            <a:ext cx="2662514" cy="35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비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非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한국인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</a:t>
            </a:r>
          </a:p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한국인이 아닌 사람</a:t>
            </a:r>
            <a:endParaRPr lang="ko-K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634" grpId="0"/>
      <p:bldP spid="26635" grpId="0"/>
      <p:bldP spid="9" grpId="0"/>
      <p:bldP spid="7" grpId="0"/>
      <p:bldP spid="14" grpId="0"/>
      <p:bldP spid="17" grpId="0"/>
      <p:bldP spid="19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그림 2">
            <a:extLst>
              <a:ext uri="{FF2B5EF4-FFF2-40B4-BE49-F238E27FC236}">
                <a16:creationId xmlns:a16="http://schemas.microsoft.com/office/drawing/2014/main" id="{7494CEBD-82ED-91BD-D756-4437886A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9C10BC-0B63-6419-9516-DB5F5CCAC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601196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Watching different shows</a:t>
            </a:r>
            <a:r>
              <a:rPr lang="en-US" sz="3400" dirty="0">
                <a:latin typeface="Arial"/>
                <a:ea typeface="HY견고딕"/>
                <a:cs typeface="Arial"/>
              </a:rPr>
              <a:t> sparked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my desire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try</a:t>
            </a:r>
            <a:r>
              <a:rPr lang="en-US" sz="3400" dirty="0">
                <a:latin typeface="Arial"/>
                <a:ea typeface="HY견고딕"/>
                <a:cs typeface="Arial"/>
              </a:rPr>
              <a:t> the various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Korean foods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I saw in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K-drama. Luckily, there is a Korean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grocery</a:t>
            </a:r>
            <a:r>
              <a:rPr lang="en-US" sz="3400" dirty="0">
                <a:latin typeface="Arial"/>
                <a:ea typeface="HY견고딕"/>
                <a:cs typeface="Arial"/>
              </a:rPr>
              <a:t> in my town,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so I can buy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ingredients</a:t>
            </a:r>
            <a:r>
              <a:rPr lang="en-US" sz="3400" dirty="0">
                <a:latin typeface="Arial"/>
                <a:ea typeface="HY견고딕"/>
                <a:cs typeface="Arial"/>
              </a:rPr>
              <a:t> and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experiment with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Korean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dishes</a:t>
            </a:r>
            <a:r>
              <a:rPr lang="en-US" sz="3400" dirty="0">
                <a:latin typeface="Arial"/>
                <a:ea typeface="HY견고딕"/>
                <a:cs typeface="Arial"/>
              </a:rPr>
              <a:t> at home.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 </a:t>
            </a:r>
            <a:endParaRPr lang="ko-KR" alt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B71F23A6-0761-86F0-AFAF-52A7806403FC}"/>
              </a:ext>
            </a:extLst>
          </p:cNvPr>
          <p:cNvSpPr txBox="1">
            <a:spLocks/>
          </p:cNvSpPr>
          <p:nvPr/>
        </p:nvSpPr>
        <p:spPr bwMode="auto">
          <a:xfrm>
            <a:off x="2552373" y="2721826"/>
            <a:ext cx="3765849" cy="42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시도하는(형용사적 용법)</a:t>
            </a:r>
            <a:endParaRPr lang="ko-KR" dirty="0"/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0C53F56D-5E62-1DCD-5BFD-9BB935FB9A7A}"/>
              </a:ext>
            </a:extLst>
          </p:cNvPr>
          <p:cNvSpPr txBox="1">
            <a:spLocks/>
          </p:cNvSpPr>
          <p:nvPr/>
        </p:nvSpPr>
        <p:spPr bwMode="auto">
          <a:xfrm>
            <a:off x="3748396" y="4502207"/>
            <a:ext cx="2405268" cy="4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요리)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재료</a:t>
            </a:r>
            <a:endParaRPr lang="ko-KR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EF0B27B1-A610-BEDC-59B9-076C662A3F3B}"/>
              </a:ext>
            </a:extLst>
          </p:cNvPr>
          <p:cNvSpPr txBox="1">
            <a:spLocks/>
          </p:cNvSpPr>
          <p:nvPr/>
        </p:nvSpPr>
        <p:spPr bwMode="auto">
          <a:xfrm>
            <a:off x="2308501" y="5362885"/>
            <a:ext cx="1222392" cy="38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요리</a:t>
            </a:r>
            <a:endParaRPr lang="ko-KR" altLang="en-US" dirty="0" err="1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593AD987-9C24-0A1A-D1FF-E7DA7FBA5BA3}"/>
              </a:ext>
            </a:extLst>
          </p:cNvPr>
          <p:cNvSpPr txBox="1">
            <a:spLocks/>
          </p:cNvSpPr>
          <p:nvPr/>
        </p:nvSpPr>
        <p:spPr bwMode="auto">
          <a:xfrm>
            <a:off x="8289710" y="2742348"/>
            <a:ext cx="3301999" cy="34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목적격 관계대명사</a:t>
            </a:r>
            <a:endParaRPr lang="ko-KR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34683DB0-2601-82DC-1105-F969845E2F62}"/>
              </a:ext>
            </a:extLst>
          </p:cNvPr>
          <p:cNvSpPr txBox="1">
            <a:spLocks/>
          </p:cNvSpPr>
          <p:nvPr/>
        </p:nvSpPr>
        <p:spPr bwMode="auto">
          <a:xfrm>
            <a:off x="7253831" y="3622508"/>
            <a:ext cx="2027895" cy="36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식료품점</a:t>
            </a:r>
            <a:endParaRPr lang="ko-KR" dirty="0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91B3FDF-E918-815F-D6ED-D0F4F14EF49A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1935570" y="2659516"/>
            <a:ext cx="852070" cy="247650"/>
            <a:chOff x="8916338" y="2136954"/>
            <a:chExt cx="852070" cy="283934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B0F75D0C-B42F-E7FC-8337-3FE34529E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0181B6A7-E8C0-928B-4A63-5167D9B0D70A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804D15F3-45E5-E573-E295-955BEC575181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F5BB417-0B4B-0D77-70B4-2D8F136B83A3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805891" y="2689120"/>
            <a:ext cx="852070" cy="247650"/>
            <a:chOff x="8916338" y="2136954"/>
            <a:chExt cx="852070" cy="283934"/>
          </a:xfrm>
        </p:grpSpPr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BC709682-09A8-3E04-6BAB-C903A464CB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1A026D8C-7A0E-7A77-CC5C-9A667EDBDB64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FF277097-6DC1-BF0A-ED1A-CAE6FCDF1B40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C1F18BD-5882-7CBA-3D77-C1D887767B2C}"/>
              </a:ext>
            </a:extLst>
          </p:cNvPr>
          <p:cNvSpPr txBox="1"/>
          <p:nvPr/>
        </p:nvSpPr>
        <p:spPr>
          <a:xfrm>
            <a:off x="420068" y="2163559"/>
            <a:ext cx="11005090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                  [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9DCCA92D-5898-919A-9DE7-8D780E196A6B}"/>
              </a:ext>
            </a:extLst>
          </p:cNvPr>
          <p:cNvSpPr/>
          <p:nvPr/>
        </p:nvSpPr>
        <p:spPr>
          <a:xfrm>
            <a:off x="619612" y="1444403"/>
            <a:ext cx="1169987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A5320BA2-BCA0-A764-356C-F81FB6AD155F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3BACB5A8-818E-7DB0-E053-9BEAAD610451}"/>
              </a:ext>
            </a:extLst>
          </p:cNvPr>
          <p:cNvSpPr txBox="1">
            <a:spLocks/>
          </p:cNvSpPr>
          <p:nvPr/>
        </p:nvSpPr>
        <p:spPr bwMode="auto">
          <a:xfrm>
            <a:off x="6877110" y="4483509"/>
            <a:ext cx="3141353" cy="38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을 실험하다</a:t>
            </a:r>
            <a:endParaRPr lang="ko-KR" altLang="en-US" dirty="0"/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DC2A6882-E8E3-5080-A383-9D1D8117224A}"/>
              </a:ext>
            </a:extLst>
          </p:cNvPr>
          <p:cNvSpPr txBox="1">
            <a:spLocks/>
          </p:cNvSpPr>
          <p:nvPr/>
        </p:nvSpPr>
        <p:spPr bwMode="auto">
          <a:xfrm>
            <a:off x="2639436" y="1858117"/>
            <a:ext cx="3141353" cy="38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 주어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6" grpId="0"/>
      <p:bldP spid="7" grpId="0"/>
      <p:bldP spid="9" grpId="0"/>
      <p:bldP spid="5" grpId="0"/>
      <p:bldP spid="28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그림 2">
            <a:extLst>
              <a:ext uri="{FF2B5EF4-FFF2-40B4-BE49-F238E27FC236}">
                <a16:creationId xmlns:a16="http://schemas.microsoft.com/office/drawing/2014/main" id="{C5B01AAD-AFF6-C5F3-B94D-487B750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2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51E68A-A603-B146-FBEB-E97F5BF4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17" y="887921"/>
            <a:ext cx="10944225" cy="522405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Also, I have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Korean neighbor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who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gives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some </a:t>
            </a:r>
            <a:endParaRPr lang="en-US" sz="3400" u="heavy">
              <a:uFill>
                <a:solidFill>
                  <a:srgbClr val="0070C0"/>
                </a:solidFill>
              </a:uFill>
              <a:latin typeface="Arial"/>
              <a:ea typeface="HY견고딕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useful tips on Korean cooking</a:t>
            </a:r>
            <a:r>
              <a:rPr lang="en-US" sz="3400" dirty="0">
                <a:latin typeface="Arial"/>
                <a:ea typeface="HY견고딕"/>
                <a:cs typeface="Arial"/>
              </a:rPr>
              <a:t>. I practice Korean with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her</a:t>
            </a:r>
            <a:r>
              <a:rPr lang="en-US" sz="3400" dirty="0">
                <a:latin typeface="Arial"/>
                <a:ea typeface="HY견고딕"/>
                <a:cs typeface="Arial"/>
              </a:rPr>
              <a:t>, and I’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 planning to</a:t>
            </a:r>
            <a:r>
              <a:rPr lang="en-US" sz="3400" dirty="0">
                <a:latin typeface="Arial"/>
                <a:ea typeface="HY견고딕"/>
                <a:cs typeface="Arial"/>
              </a:rPr>
              <a:t> enroll in an online Korean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class next semester. I believe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my favorite shows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will be even more enjoyable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</a:t>
            </a:r>
            <a:r>
              <a:rPr lang="en-US" sz="3400" dirty="0">
                <a:latin typeface="Arial"/>
                <a:ea typeface="HY견고딕"/>
                <a:cs typeface="Arial"/>
              </a:rPr>
              <a:t> my Korean improves.</a:t>
            </a:r>
            <a:endParaRPr lang="en-US" dirty="0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61829EB2-4656-038E-8B78-E4C5B37F89E3}"/>
              </a:ext>
            </a:extLst>
          </p:cNvPr>
          <p:cNvSpPr txBox="1">
            <a:spLocks/>
          </p:cNvSpPr>
          <p:nvPr/>
        </p:nvSpPr>
        <p:spPr bwMode="auto">
          <a:xfrm>
            <a:off x="6010988" y="4322546"/>
            <a:ext cx="1585620" cy="43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/>
          </a:p>
        </p:txBody>
      </p:sp>
      <p:sp>
        <p:nvSpPr>
          <p:cNvPr id="24584" name="부제목 2">
            <a:extLst>
              <a:ext uri="{FF2B5EF4-FFF2-40B4-BE49-F238E27FC236}">
                <a16:creationId xmlns:a16="http://schemas.microsoft.com/office/drawing/2014/main" id="{98027920-F871-4B5B-CA05-01125025A9FF}"/>
              </a:ext>
            </a:extLst>
          </p:cNvPr>
          <p:cNvSpPr txBox="1">
            <a:spLocks/>
          </p:cNvSpPr>
          <p:nvPr/>
        </p:nvSpPr>
        <p:spPr bwMode="auto">
          <a:xfrm>
            <a:off x="6384354" y="980873"/>
            <a:ext cx="2711065" cy="41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spcBef>
                <a:spcPts val="20"/>
              </a:spcBef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주격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endParaRPr lang="en-US" altLang="ko-KR" dirty="0" err="1"/>
          </a:p>
          <a:p>
            <a:pPr algn="ctr">
              <a:lnSpc>
                <a:spcPct val="80000"/>
              </a:lnSpc>
              <a:buNone/>
            </a:pP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67FFA464-1E8F-075F-E571-1FEC8E4E8D47}"/>
              </a:ext>
            </a:extLst>
          </p:cNvPr>
          <p:cNvSpPr txBox="1">
            <a:spLocks/>
          </p:cNvSpPr>
          <p:nvPr/>
        </p:nvSpPr>
        <p:spPr bwMode="auto">
          <a:xfrm>
            <a:off x="5233114" y="5191700"/>
            <a:ext cx="2119394" cy="43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함에 따라</a:t>
            </a:r>
            <a:endParaRPr lang="ko-KR" dirty="0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E1D86CED-EBC0-20C1-7356-C5D42D2976E3}"/>
              </a:ext>
            </a:extLst>
          </p:cNvPr>
          <p:cNvSpPr txBox="1">
            <a:spLocks/>
          </p:cNvSpPr>
          <p:nvPr/>
        </p:nvSpPr>
        <p:spPr bwMode="auto">
          <a:xfrm>
            <a:off x="3372227" y="3445489"/>
            <a:ext cx="4820730" cy="44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planning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to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＋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V: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할 계획이다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BB226398-8206-DF08-1A50-C14608AC3EFD}"/>
              </a:ext>
            </a:extLst>
          </p:cNvPr>
          <p:cNvSpPr txBox="1">
            <a:spLocks/>
          </p:cNvSpPr>
          <p:nvPr/>
        </p:nvSpPr>
        <p:spPr bwMode="auto">
          <a:xfrm>
            <a:off x="431793" y="3443796"/>
            <a:ext cx="3164681" cy="426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Korean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neighbor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FDB16859-A03E-A20B-FE56-46B6DED9571E}"/>
              </a:ext>
            </a:extLst>
          </p:cNvPr>
          <p:cNvSpPr txBox="1">
            <a:spLocks/>
          </p:cNvSpPr>
          <p:nvPr/>
        </p:nvSpPr>
        <p:spPr bwMode="auto">
          <a:xfrm>
            <a:off x="7681997" y="1701298"/>
            <a:ext cx="891474" cy="30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/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3022DBEF-86EE-5763-DDEB-9ADDB27F8C4A}"/>
              </a:ext>
            </a:extLst>
          </p:cNvPr>
          <p:cNvSpPr txBox="1">
            <a:spLocks/>
          </p:cNvSpPr>
          <p:nvPr/>
        </p:nvSpPr>
        <p:spPr bwMode="auto">
          <a:xfrm>
            <a:off x="8634452" y="1690191"/>
            <a:ext cx="918688" cy="30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ko-KR" dirty="0"/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FDB16859-A03E-A20B-FE56-46B6DED9571E}"/>
              </a:ext>
            </a:extLst>
          </p:cNvPr>
          <p:cNvSpPr txBox="1">
            <a:spLocks/>
          </p:cNvSpPr>
          <p:nvPr/>
        </p:nvSpPr>
        <p:spPr bwMode="auto">
          <a:xfrm>
            <a:off x="2218120" y="2560872"/>
            <a:ext cx="1154545" cy="3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ko-KR" dirty="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1B83308-6F75-DB5E-3747-3544E2D875C9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5837877" y="1651703"/>
            <a:ext cx="852070" cy="247650"/>
            <a:chOff x="8916338" y="2136954"/>
            <a:chExt cx="852070" cy="283934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38B4DE6D-1F93-AC17-E657-AC2FC19D6A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965E92C4-A31B-D026-A733-AD86E3201E87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47A39663-7DD4-1932-594C-5DA1505608CF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35FB57B-57B7-01FE-D460-2EDD4A1BA312}"/>
              </a:ext>
            </a:extLst>
          </p:cNvPr>
          <p:cNvSpPr txBox="1"/>
          <p:nvPr/>
        </p:nvSpPr>
        <p:spPr>
          <a:xfrm>
            <a:off x="4967657" y="1106249"/>
            <a:ext cx="4769701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[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826766-03A8-DE0A-10C9-06C956268F42}"/>
              </a:ext>
            </a:extLst>
          </p:cNvPr>
          <p:cNvSpPr txBox="1"/>
          <p:nvPr/>
        </p:nvSpPr>
        <p:spPr>
          <a:xfrm>
            <a:off x="4651619" y="3734902"/>
            <a:ext cx="6572481" cy="1560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[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0E8E8C34-7054-E47A-E343-78A11A1E6F52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8A36CE-73E9-F393-39C6-C796903A167F}"/>
              </a:ext>
            </a:extLst>
          </p:cNvPr>
          <p:cNvSpPr txBox="1">
            <a:spLocks/>
          </p:cNvSpPr>
          <p:nvPr/>
        </p:nvSpPr>
        <p:spPr bwMode="auto">
          <a:xfrm>
            <a:off x="8402842" y="5265259"/>
            <a:ext cx="2119394" cy="43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believe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endParaRPr lang="ko-KR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43B2624-7DA4-11E4-1E45-94EF2DCEB115}"/>
              </a:ext>
            </a:extLst>
          </p:cNvPr>
          <p:cNvGrpSpPr/>
          <p:nvPr/>
        </p:nvGrpSpPr>
        <p:grpSpPr>
          <a:xfrm flipH="1">
            <a:off x="10327857" y="5162664"/>
            <a:ext cx="390408" cy="216361"/>
            <a:chOff x="12889660" y="2678273"/>
            <a:chExt cx="460465" cy="242888"/>
          </a:xfrm>
        </p:grpSpPr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9E5648D9-A26B-533F-A00B-9A0B7E483DBA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D1A9723A-77FF-27C2-2312-91BEB0EE28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FB5FFD97-5F4B-4E5B-1B94-C2E55E19041A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642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24584" grpId="0"/>
      <p:bldP spid="20" grpId="0"/>
      <p:bldP spid="21" grpId="0"/>
      <p:bldP spid="31" grpId="0"/>
      <p:bldP spid="5" grpId="0"/>
      <p:bldP spid="14" grpId="0"/>
      <p:bldP spid="15" grpId="0"/>
      <p:bldP spid="34" grpId="0"/>
      <p:bldP spid="7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그림 2">
            <a:extLst>
              <a:ext uri="{FF2B5EF4-FFF2-40B4-BE49-F238E27FC236}">
                <a16:creationId xmlns:a16="http://schemas.microsoft.com/office/drawing/2014/main" id="{0B9DDFAF-875A-646A-BF4E-509667C95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CD0143-4BF3-26E3-FA90-FAC7121FD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601196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Getting hooked on K-drama</a:t>
            </a:r>
            <a:r>
              <a:rPr lang="en-US" sz="3400" dirty="0">
                <a:latin typeface="Arial"/>
                <a:ea typeface="HY견고딕"/>
                <a:cs typeface="Arial"/>
              </a:rPr>
              <a:t> opened up a new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world for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me.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have become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more cosmopolitan</a:t>
            </a:r>
            <a:r>
              <a:rPr lang="en-US" sz="3400" dirty="0">
                <a:latin typeface="Arial"/>
                <a:ea typeface="HY견고딕"/>
                <a:cs typeface="Arial"/>
              </a:rPr>
              <a:t> and </a:t>
            </a:r>
            <a:endParaRPr lang="ko-KR" alt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appreciative</a:t>
            </a:r>
            <a:r>
              <a:rPr lang="en-US" sz="3400" dirty="0">
                <a:latin typeface="Arial"/>
                <a:ea typeface="HY견고딕"/>
                <a:cs typeface="Arial"/>
              </a:rPr>
              <a:t> of different cultures. More importantly,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 has given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new goal in life</a:t>
            </a:r>
            <a:r>
              <a:rPr lang="en-US" sz="3400" dirty="0">
                <a:latin typeface="Arial"/>
                <a:ea typeface="HY견고딕"/>
                <a:cs typeface="Arial"/>
              </a:rPr>
              <a:t>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which</a:t>
            </a:r>
            <a:r>
              <a:rPr lang="en-US" sz="3400" dirty="0">
                <a:latin typeface="Arial"/>
                <a:ea typeface="HY견고딕"/>
                <a:cs typeface="Arial"/>
              </a:rPr>
              <a:t> is to travel </a:t>
            </a:r>
            <a:endParaRPr lang="ko-KR" alt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to Korea.</a:t>
            </a:r>
            <a:endParaRPr lang="ko-KR"/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EA2A79CF-875F-AF74-908B-92FDA0FCD1A6}"/>
              </a:ext>
            </a:extLst>
          </p:cNvPr>
          <p:cNvSpPr txBox="1">
            <a:spLocks/>
          </p:cNvSpPr>
          <p:nvPr/>
        </p:nvSpPr>
        <p:spPr bwMode="auto">
          <a:xfrm>
            <a:off x="4258536" y="2737023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 err="1"/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C8C74254-1650-4394-86CF-FA172AAEAC40}"/>
              </a:ext>
            </a:extLst>
          </p:cNvPr>
          <p:cNvSpPr txBox="1">
            <a:spLocks/>
          </p:cNvSpPr>
          <p:nvPr/>
        </p:nvSpPr>
        <p:spPr bwMode="auto">
          <a:xfrm>
            <a:off x="3577092" y="1846644"/>
            <a:ext cx="2452686" cy="41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주어</a:t>
            </a:r>
            <a:endParaRPr lang="en-US" altLang="ko-KR" dirty="0"/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0E434034-0CC7-0B82-6328-ECC2C85A5133}"/>
              </a:ext>
            </a:extLst>
          </p:cNvPr>
          <p:cNvSpPr txBox="1">
            <a:spLocks/>
          </p:cNvSpPr>
          <p:nvPr/>
        </p:nvSpPr>
        <p:spPr bwMode="auto">
          <a:xfrm>
            <a:off x="6580601" y="4507869"/>
            <a:ext cx="5511418" cy="430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 계속적 용법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(=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and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it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" name="모서리가 둥근 직사각형 11">
            <a:extLst>
              <a:ext uri="{FF2B5EF4-FFF2-40B4-BE49-F238E27FC236}">
                <a16:creationId xmlns:a16="http://schemas.microsoft.com/office/drawing/2014/main" id="{AE06AFA0-809A-7144-01D1-7EBD0EF63EDF}"/>
              </a:ext>
            </a:extLst>
          </p:cNvPr>
          <p:cNvSpPr/>
          <p:nvPr/>
        </p:nvSpPr>
        <p:spPr>
          <a:xfrm>
            <a:off x="622826" y="1410966"/>
            <a:ext cx="1169988" cy="36036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BCB93CBE-B704-D210-D972-D525C663C1C6}"/>
              </a:ext>
            </a:extLst>
          </p:cNvPr>
          <p:cNvSpPr txBox="1">
            <a:spLocks/>
          </p:cNvSpPr>
          <p:nvPr/>
        </p:nvSpPr>
        <p:spPr bwMode="auto">
          <a:xfrm>
            <a:off x="7351612" y="2739170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C</a:t>
            </a:r>
            <a:r>
              <a:rPr lang="en-US" altLang="ko-KR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1</a:t>
            </a: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1A5B0F71-903A-4734-AA93-072BBDA08D42}"/>
              </a:ext>
            </a:extLst>
          </p:cNvPr>
          <p:cNvSpPr txBox="1">
            <a:spLocks/>
          </p:cNvSpPr>
          <p:nvPr/>
        </p:nvSpPr>
        <p:spPr bwMode="auto">
          <a:xfrm>
            <a:off x="1236294" y="3632105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C</a:t>
            </a:r>
            <a:r>
              <a:rPr lang="en-US" altLang="ko-KR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2</a:t>
            </a: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4A698EAD-6C7E-533A-6B89-533669321B84}"/>
              </a:ext>
            </a:extLst>
          </p:cNvPr>
          <p:cNvSpPr txBox="1">
            <a:spLocks/>
          </p:cNvSpPr>
          <p:nvPr/>
        </p:nvSpPr>
        <p:spPr bwMode="auto">
          <a:xfrm>
            <a:off x="1223415" y="4499282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 err="1"/>
          </a:p>
        </p:txBody>
      </p:sp>
      <p:sp>
        <p:nvSpPr>
          <p:cNvPr id="16" name="부제목 2">
            <a:extLst>
              <a:ext uri="{FF2B5EF4-FFF2-40B4-BE49-F238E27FC236}">
                <a16:creationId xmlns:a16="http://schemas.microsoft.com/office/drawing/2014/main" id="{B3EF1EB8-8E14-D776-2A63-1B7F0A0803F5}"/>
              </a:ext>
            </a:extLst>
          </p:cNvPr>
          <p:cNvSpPr txBox="1">
            <a:spLocks/>
          </p:cNvSpPr>
          <p:nvPr/>
        </p:nvSpPr>
        <p:spPr bwMode="auto">
          <a:xfrm>
            <a:off x="2771026" y="4501428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ko-KR" dirty="0" err="1"/>
          </a:p>
        </p:txBody>
      </p:sp>
      <p:sp>
        <p:nvSpPr>
          <p:cNvPr id="17" name="부제목 2">
            <a:extLst>
              <a:ext uri="{FF2B5EF4-FFF2-40B4-BE49-F238E27FC236}">
                <a16:creationId xmlns:a16="http://schemas.microsoft.com/office/drawing/2014/main" id="{4A698EAD-6C7E-533A-6B89-533669321B84}"/>
              </a:ext>
            </a:extLst>
          </p:cNvPr>
          <p:cNvSpPr txBox="1">
            <a:spLocks/>
          </p:cNvSpPr>
          <p:nvPr/>
        </p:nvSpPr>
        <p:spPr bwMode="auto">
          <a:xfrm>
            <a:off x="4808034" y="4499282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ko-KR" dirty="0"/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A131A601-43B3-8E76-F36B-B285346A7E91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3" grpId="0"/>
      <p:bldP spid="11" grpId="0"/>
      <p:bldP spid="9" grpId="0"/>
      <p:bldP spid="12" grpId="0"/>
      <p:bldP spid="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그림 2">
            <a:extLst>
              <a:ext uri="{FF2B5EF4-FFF2-40B4-BE49-F238E27FC236}">
                <a16:creationId xmlns:a16="http://schemas.microsoft.com/office/drawing/2014/main" id="{387FE580-5676-4EB2-E09C-CDD8B213A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9D2BBE-23B9-D030-3E46-E34485EB0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2513"/>
            <a:ext cx="10944225" cy="4522072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 want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explore</a:t>
            </a:r>
            <a:r>
              <a:rPr lang="en-US" sz="3400" dirty="0">
                <a:latin typeface="Arial"/>
                <a:ea typeface="HY견고딕"/>
                <a:cs typeface="Arial"/>
              </a:rPr>
              <a:t> the locations from my favorite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shows,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eat</a:t>
            </a:r>
            <a:r>
              <a:rPr lang="en-US" sz="3400" dirty="0">
                <a:latin typeface="Arial"/>
                <a:ea typeface="HY견고딕"/>
                <a:cs typeface="Arial"/>
              </a:rPr>
              <a:t> the local food,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and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enjoy</a:t>
            </a:r>
            <a:r>
              <a:rPr lang="en-US" sz="3400" dirty="0">
                <a:latin typeface="Arial"/>
                <a:ea typeface="HY견고딕"/>
                <a:cs typeface="Arial"/>
              </a:rPr>
              <a:t> an authentic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Korean experience. Just thinking about this trip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makes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super excited</a:t>
            </a:r>
            <a:r>
              <a:rPr lang="en-US" sz="3400" dirty="0">
                <a:latin typeface="Arial"/>
                <a:ea typeface="HY견고딕"/>
                <a:cs typeface="Arial"/>
              </a:rPr>
              <a:t>, but I won’t learn </a:t>
            </a:r>
            <a:r>
              <a:rPr lang="en-US" altLang="ko-KR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altLang="ko-KR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unless</a:t>
            </a:r>
            <a:r>
              <a:rPr lang="en-US" altLang="ko-KR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 dive in!</a:t>
            </a:r>
            <a:endParaRPr lang="ko-KR" dirty="0"/>
          </a:p>
        </p:txBody>
      </p:sp>
      <p:sp>
        <p:nvSpPr>
          <p:cNvPr id="24" name="부제목 2">
            <a:extLst>
              <a:ext uri="{FF2B5EF4-FFF2-40B4-BE49-F238E27FC236}">
                <a16:creationId xmlns:a16="http://schemas.microsoft.com/office/drawing/2014/main" id="{71E20B80-F76B-7986-463F-000D769CFA64}"/>
              </a:ext>
            </a:extLst>
          </p:cNvPr>
          <p:cNvSpPr txBox="1">
            <a:spLocks/>
          </p:cNvSpPr>
          <p:nvPr/>
        </p:nvSpPr>
        <p:spPr bwMode="auto">
          <a:xfrm>
            <a:off x="8634072" y="3717032"/>
            <a:ext cx="3869871" cy="40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조건절을 이끄는 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unless</a:t>
            </a:r>
            <a:endParaRPr lang="ko-KR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959031D3-B4A1-F61F-6306-EF3CF6478DE4}"/>
              </a:ext>
            </a:extLst>
          </p:cNvPr>
          <p:cNvSpPr txBox="1">
            <a:spLocks/>
          </p:cNvSpPr>
          <p:nvPr/>
        </p:nvSpPr>
        <p:spPr bwMode="auto">
          <a:xfrm>
            <a:off x="801234" y="4523762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 err="1"/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F9B1C8BA-907B-0590-24AB-E4028A48007C}"/>
              </a:ext>
            </a:extLst>
          </p:cNvPr>
          <p:cNvSpPr txBox="1">
            <a:spLocks/>
          </p:cNvSpPr>
          <p:nvPr/>
        </p:nvSpPr>
        <p:spPr bwMode="auto">
          <a:xfrm>
            <a:off x="3529770" y="4519276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O.C.</a:t>
            </a:r>
          </a:p>
        </p:txBody>
      </p:sp>
      <p:sp>
        <p:nvSpPr>
          <p:cNvPr id="15" name="부제목 2">
            <a:extLst>
              <a:ext uri="{FF2B5EF4-FFF2-40B4-BE49-F238E27FC236}">
                <a16:creationId xmlns:a16="http://schemas.microsoft.com/office/drawing/2014/main" id="{E61BF85E-E081-50A9-02CF-625684DFE43A}"/>
              </a:ext>
            </a:extLst>
          </p:cNvPr>
          <p:cNvSpPr txBox="1">
            <a:spLocks/>
          </p:cNvSpPr>
          <p:nvPr/>
        </p:nvSpPr>
        <p:spPr bwMode="auto">
          <a:xfrm>
            <a:off x="1859376" y="4522894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en-US" altLang="ko-KR" sz="2200" b="1" baseline="-25000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A4AA560-9A36-F392-67E5-F96B196C0126}"/>
              </a:ext>
            </a:extLst>
          </p:cNvPr>
          <p:cNvGrpSpPr>
            <a:grpSpLocks/>
          </p:cNvGrpSpPr>
          <p:nvPr/>
        </p:nvGrpSpPr>
        <p:grpSpPr bwMode="auto">
          <a:xfrm>
            <a:off x="1179593" y="2594656"/>
            <a:ext cx="1871214" cy="604269"/>
            <a:chOff x="-4822227" y="3776185"/>
            <a:chExt cx="1871216" cy="605085"/>
          </a:xfrm>
        </p:grpSpPr>
        <p:sp>
          <p:nvSpPr>
            <p:cNvPr id="30" name="부제목 2">
              <a:extLst>
                <a:ext uri="{FF2B5EF4-FFF2-40B4-BE49-F238E27FC236}">
                  <a16:creationId xmlns:a16="http://schemas.microsoft.com/office/drawing/2014/main" id="{A827DA11-8F6E-52F8-170D-18497B8F62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4822227" y="4019985"/>
              <a:ext cx="1871216" cy="361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5pPr>
              <a:lvl6pPr marL="25146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6pPr>
              <a:lvl7pPr marL="29718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7pPr>
              <a:lvl8pPr marL="34290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8pPr>
              <a:lvl9pPr marL="38862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to</a:t>
              </a:r>
              <a:endParaRPr lang="ko-KR" altLang="en-US" dirty="0"/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BFCBE4BF-91A3-4F46-A4DD-69EB54F557B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4352042" y="3776185"/>
              <a:ext cx="963612" cy="295674"/>
              <a:chOff x="-4352046" y="3775596"/>
              <a:chExt cx="964066" cy="440701"/>
            </a:xfrm>
          </p:grpSpPr>
          <p:cxnSp>
            <p:nvCxnSpPr>
              <p:cNvPr id="32" name="직선 연결선 31">
                <a:extLst>
                  <a:ext uri="{FF2B5EF4-FFF2-40B4-BE49-F238E27FC236}">
                    <a16:creationId xmlns:a16="http://schemas.microsoft.com/office/drawing/2014/main" id="{21EC04D4-B632-FF61-A9DC-717A73E7EC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352046" y="3775596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>
                <a:extLst>
                  <a:ext uri="{FF2B5EF4-FFF2-40B4-BE49-F238E27FC236}">
                    <a16:creationId xmlns:a16="http://schemas.microsoft.com/office/drawing/2014/main" id="{85E19AD8-AF4F-9F72-3E5E-7CCBB82D3C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3872395" y="3787444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부제목 2">
            <a:extLst>
              <a:ext uri="{FF2B5EF4-FFF2-40B4-BE49-F238E27FC236}">
                <a16:creationId xmlns:a16="http://schemas.microsoft.com/office/drawing/2014/main" id="{EF231A59-F80E-B66C-C263-F4BFC26ACC01}"/>
              </a:ext>
            </a:extLst>
          </p:cNvPr>
          <p:cNvSpPr txBox="1">
            <a:spLocks/>
          </p:cNvSpPr>
          <p:nvPr/>
        </p:nvSpPr>
        <p:spPr bwMode="auto">
          <a:xfrm>
            <a:off x="2415893" y="1868737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r>
              <a:rPr lang="en-US" altLang="ko-KR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1</a:t>
            </a: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815934EA-2C8B-7812-650D-58BE9A3FA911}"/>
              </a:ext>
            </a:extLst>
          </p:cNvPr>
          <p:cNvSpPr txBox="1">
            <a:spLocks/>
          </p:cNvSpPr>
          <p:nvPr/>
        </p:nvSpPr>
        <p:spPr bwMode="auto">
          <a:xfrm>
            <a:off x="2262239" y="2713557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r>
              <a:rPr lang="en-US" altLang="ko-KR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2</a:t>
            </a:r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F29CDBF1-C34A-63D5-58D7-20753C33A7EE}"/>
              </a:ext>
            </a:extLst>
          </p:cNvPr>
          <p:cNvSpPr txBox="1">
            <a:spLocks/>
          </p:cNvSpPr>
          <p:nvPr/>
        </p:nvSpPr>
        <p:spPr bwMode="auto">
          <a:xfrm>
            <a:off x="6703134" y="2741389"/>
            <a:ext cx="1109914" cy="47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r>
              <a:rPr lang="en-US" altLang="ko-KR" sz="2200" b="1" baseline="-25000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3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6819C01-4661-42BF-CFC4-EDDCE7E9DF3A}"/>
              </a:ext>
            </a:extLst>
          </p:cNvPr>
          <p:cNvGrpSpPr>
            <a:grpSpLocks/>
          </p:cNvGrpSpPr>
          <p:nvPr/>
        </p:nvGrpSpPr>
        <p:grpSpPr bwMode="auto">
          <a:xfrm>
            <a:off x="5549824" y="2601028"/>
            <a:ext cx="1871214" cy="604266"/>
            <a:chOff x="-2737996" y="3756870"/>
            <a:chExt cx="1871216" cy="605082"/>
          </a:xfrm>
        </p:grpSpPr>
        <p:sp>
          <p:nvSpPr>
            <p:cNvPr id="25" name="부제목 2">
              <a:extLst>
                <a:ext uri="{FF2B5EF4-FFF2-40B4-BE49-F238E27FC236}">
                  <a16:creationId xmlns:a16="http://schemas.microsoft.com/office/drawing/2014/main" id="{89DCFAF3-8592-3BE6-AC0A-8F004FD78C6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737996" y="4000667"/>
              <a:ext cx="1871216" cy="361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5pPr>
              <a:lvl6pPr marL="25146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6pPr>
              <a:lvl7pPr marL="29718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7pPr>
              <a:lvl8pPr marL="34290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8pPr>
              <a:lvl9pPr marL="38862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altLang="ko-KR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to</a:t>
              </a:r>
              <a:endParaRPr lang="ko-KR" altLang="en-US" dirty="0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1E3F0E6B-B180-689F-E918-982B73F0954F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267819" y="3756870"/>
              <a:ext cx="963612" cy="295674"/>
              <a:chOff x="-2267819" y="3756870"/>
              <a:chExt cx="964066" cy="440701"/>
            </a:xfrm>
          </p:grpSpPr>
          <p:cxnSp>
            <p:nvCxnSpPr>
              <p:cNvPr id="28" name="직선 연결선 27">
                <a:extLst>
                  <a:ext uri="{FF2B5EF4-FFF2-40B4-BE49-F238E27FC236}">
                    <a16:creationId xmlns:a16="http://schemas.microsoft.com/office/drawing/2014/main" id="{B7CEBA75-3456-1DA8-3B84-73893BFDF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267819" y="3756870"/>
                <a:ext cx="484415" cy="42885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직선 연결선 28">
                <a:extLst>
                  <a:ext uri="{FF2B5EF4-FFF2-40B4-BE49-F238E27FC236}">
                    <a16:creationId xmlns:a16="http://schemas.microsoft.com/office/drawing/2014/main" id="{2F331D05-73C7-85B7-C65D-A2EF49C435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1788168" y="3768718"/>
                <a:ext cx="484415" cy="42885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부제목 2">
            <a:extLst>
              <a:ext uri="{FF2B5EF4-FFF2-40B4-BE49-F238E27FC236}">
                <a16:creationId xmlns:a16="http://schemas.microsoft.com/office/drawing/2014/main" id="{D79AB9CC-6DBA-E762-5D15-BBF834A7C3D4}"/>
              </a:ext>
            </a:extLst>
          </p:cNvPr>
          <p:cNvSpPr txBox="1">
            <a:spLocks/>
          </p:cNvSpPr>
          <p:nvPr/>
        </p:nvSpPr>
        <p:spPr bwMode="auto">
          <a:xfrm>
            <a:off x="5045173" y="1954728"/>
            <a:ext cx="2101653" cy="39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등위접속사</a:t>
            </a: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7F4C5643-D78C-3DF0-9D2E-E0303A76DF12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5" grpId="0"/>
      <p:bldP spid="12" grpId="0"/>
      <p:bldP spid="15" grpId="0"/>
      <p:bldP spid="19" grpId="0"/>
      <p:bldP spid="20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그림 4">
            <a:extLst>
              <a:ext uri="{FF2B5EF4-FFF2-40B4-BE49-F238E27FC236}">
                <a16:creationId xmlns:a16="http://schemas.microsoft.com/office/drawing/2014/main" id="{08472ED8-E53F-AA96-516B-5D98FF8C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53FCBA6-C6CE-E450-CD34-D481C9D8A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369024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180000"/>
              </a:lnSpc>
              <a:spcBef>
                <a:spcPts val="0"/>
              </a:spcBef>
              <a:buNone/>
              <a:defRPr/>
            </a:pPr>
            <a:r>
              <a:rPr lang="en-US" altLang="ko-KR" sz="38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HY견고딕"/>
                <a:cs typeface="Arial"/>
              </a:rPr>
              <a:t>K-Culture and Beyond</a:t>
            </a:r>
            <a:endParaRPr lang="en-US" altLang="ko-KR" sz="3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   Over the last 20 years, South Korean pop culture </a:t>
            </a:r>
            <a:r>
              <a:rPr lang="en-US" altLang="ko-KR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has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become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increasingly popular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not only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Korea, </a:t>
            </a:r>
            <a:endParaRPr lang="en-US" dirty="0"/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but also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around the world.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 </a:t>
            </a:r>
            <a:endParaRPr lang="en-US" altLang="ko-KR" sz="3400" dirty="0">
              <a:uFill>
                <a:solidFill>
                  <a:srgbClr val="0070C0"/>
                </a:solidFill>
              </a:uFill>
              <a:latin typeface="Arial"/>
              <a:cs typeface="Arial"/>
            </a:endParaRP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E6AEB520-5E1C-85F7-B80A-162CB45EA42E}"/>
              </a:ext>
            </a:extLst>
          </p:cNvPr>
          <p:cNvSpPr/>
          <p:nvPr/>
        </p:nvSpPr>
        <p:spPr>
          <a:xfrm>
            <a:off x="623888" y="2638425"/>
            <a:ext cx="1171575" cy="35877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829529" y="3907708"/>
            <a:ext cx="2214991" cy="45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현재완료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(계속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5473700" y="3977495"/>
            <a:ext cx="5879966" cy="52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not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only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but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also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B: A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뿐만 아니라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도</a:t>
            </a:r>
            <a:endParaRPr lang="ko-KR" altLang="en-US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633F1CB4-45D4-C166-4656-EF24F851AAC0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그림 2">
            <a:extLst>
              <a:ext uri="{FF2B5EF4-FFF2-40B4-BE49-F238E27FC236}">
                <a16:creationId xmlns:a16="http://schemas.microsoft.com/office/drawing/2014/main" id="{47DDB438-ACCE-D681-8AA3-D2B41B62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" y="1588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3137A4-D47F-CA5A-037C-5C9AA7729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249376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defPPr>
              <a:defRPr lang="ko-KR"/>
            </a:defPPr>
            <a:lvl1pPr algn="ctr" latinLnBrk="1">
              <a:lnSpc>
                <a:spcPct val="16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/>
            </a:lvl9pPr>
          </a:lstStyle>
          <a:p>
            <a:pPr algn="l" latinLnBrk="0"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The popularity of K-drama and K-pop has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impact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ed</a:t>
            </a:r>
            <a:r>
              <a:rPr lang="en-US" sz="3400" dirty="0">
                <a:latin typeface="Arial"/>
                <a:ea typeface="HY견고딕"/>
                <a:cs typeface="Arial"/>
              </a:rPr>
              <a:t> other aspects of K-culture, including an increased </a:t>
            </a:r>
            <a:endParaRPr lang="ko-KR" dirty="0"/>
          </a:p>
          <a:p>
            <a:pPr algn="l" latinLnBrk="0"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interest in learning the Korean language.</a:t>
            </a:r>
            <a:endParaRPr 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107C319F-0447-EAEC-16A7-FD07F720096F}"/>
              </a:ext>
            </a:extLst>
          </p:cNvPr>
          <p:cNvSpPr txBox="1">
            <a:spLocks/>
          </p:cNvSpPr>
          <p:nvPr/>
        </p:nvSpPr>
        <p:spPr bwMode="auto">
          <a:xfrm>
            <a:off x="5663952" y="2844056"/>
            <a:ext cx="5276289" cy="39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주절의 내용을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부연설명하는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분사구문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6BDBE647-0F82-54DF-D3CE-3D0F3BCB6789}"/>
              </a:ext>
            </a:extLst>
          </p:cNvPr>
          <p:cNvSpPr txBox="1">
            <a:spLocks/>
          </p:cNvSpPr>
          <p:nvPr/>
        </p:nvSpPr>
        <p:spPr bwMode="auto">
          <a:xfrm>
            <a:off x="8518996" y="1975127"/>
            <a:ext cx="1945903" cy="35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영향을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주다</a:t>
            </a:r>
            <a:endParaRPr lang="en-US" altLang="ko-KR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0889F0-FE30-4B0B-65C2-9A40513AC5BE}"/>
              </a:ext>
            </a:extLst>
          </p:cNvPr>
          <p:cNvSpPr txBox="1"/>
          <p:nvPr/>
        </p:nvSpPr>
        <p:spPr>
          <a:xfrm>
            <a:off x="5663952" y="2206760"/>
            <a:ext cx="5665900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 dirty="0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C1E19F11-F173-D08C-4B5B-380039CB5894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207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그림 2">
            <a:extLst>
              <a:ext uri="{FF2B5EF4-FFF2-40B4-BE49-F238E27FC236}">
                <a16:creationId xmlns:a16="http://schemas.microsoft.com/office/drawing/2014/main" id="{6FE770D5-0E1E-76C6-71B8-B29605FA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E0AE42-C0EA-4B06-AC3E-08985F635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10" y="1145904"/>
            <a:ext cx="10944225" cy="5414239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According to</a:t>
            </a:r>
            <a:r>
              <a:rPr lang="en-US" sz="3400" dirty="0">
                <a:latin typeface="Arial"/>
                <a:ea typeface="HY견고딕"/>
                <a:cs typeface="Arial"/>
              </a:rPr>
              <a:t> the Modern Language Association,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U.S. college student enrollment in Korean language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classes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rose</a:t>
            </a:r>
            <a:r>
              <a:rPr lang="en-US" sz="3400" dirty="0">
                <a:latin typeface="Arial"/>
                <a:ea typeface="HY견고딕"/>
                <a:cs typeface="Arial"/>
              </a:rPr>
              <a:t> 78%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from</a:t>
            </a:r>
            <a:r>
              <a:rPr lang="en-US" sz="3400" dirty="0">
                <a:latin typeface="Arial"/>
                <a:ea typeface="HY견고딕"/>
                <a:cs typeface="Arial"/>
              </a:rPr>
              <a:t> 2009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  <a:cs typeface="Arial"/>
              </a:rPr>
              <a:t>to</a:t>
            </a:r>
            <a:r>
              <a:rPr lang="en-US" sz="3400" dirty="0">
                <a:latin typeface="Arial"/>
                <a:ea typeface="HY견고딕"/>
                <a:cs typeface="Arial"/>
              </a:rPr>
              <a:t> 2016 and, between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2016 and 2021,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it</a:t>
            </a:r>
            <a:r>
              <a:rPr lang="en-US" sz="3400" dirty="0">
                <a:latin typeface="Arial"/>
                <a:ea typeface="HY견고딕"/>
                <a:cs typeface="Arial"/>
              </a:rPr>
              <a:t> continued to show an increase of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38.3%.</a:t>
            </a:r>
            <a:endParaRPr lang="en-US" dirty="0"/>
          </a:p>
          <a:p>
            <a:pPr algn="ctr">
              <a:lnSpc>
                <a:spcPct val="16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부제목 2">
            <a:extLst>
              <a:ext uri="{FF2B5EF4-FFF2-40B4-BE49-F238E27FC236}">
                <a16:creationId xmlns:a16="http://schemas.microsoft.com/office/drawing/2014/main" id="{275CBF74-EC5F-21B0-DE1C-CA54057F1FF6}"/>
              </a:ext>
            </a:extLst>
          </p:cNvPr>
          <p:cNvSpPr txBox="1">
            <a:spLocks/>
          </p:cNvSpPr>
          <p:nvPr/>
        </p:nvSpPr>
        <p:spPr bwMode="auto">
          <a:xfrm>
            <a:off x="3744293" y="4599250"/>
            <a:ext cx="4728195" cy="702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U.S.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college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student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enrollment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  in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Korean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language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classes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17D14377-1033-6B5F-D205-C90DC5460871}"/>
              </a:ext>
            </a:extLst>
          </p:cNvPr>
          <p:cNvSpPr txBox="1">
            <a:spLocks/>
          </p:cNvSpPr>
          <p:nvPr/>
        </p:nvSpPr>
        <p:spPr bwMode="auto">
          <a:xfrm>
            <a:off x="1785225" y="3714258"/>
            <a:ext cx="1959068" cy="40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rise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오르다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3313" name="부제목 2">
            <a:extLst>
              <a:ext uri="{FF2B5EF4-FFF2-40B4-BE49-F238E27FC236}">
                <a16:creationId xmlns:a16="http://schemas.microsoft.com/office/drawing/2014/main" id="{69B7292D-7982-837F-D4DF-E974BCBEE65B}"/>
              </a:ext>
            </a:extLst>
          </p:cNvPr>
          <p:cNvSpPr txBox="1">
            <a:spLocks/>
          </p:cNvSpPr>
          <p:nvPr/>
        </p:nvSpPr>
        <p:spPr bwMode="auto">
          <a:xfrm>
            <a:off x="3676639" y="3754667"/>
            <a:ext cx="4272803" cy="40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from A to B: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A부터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B까지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F01730-6C40-9071-2CFD-ABC736EF6309}"/>
              </a:ext>
            </a:extLst>
          </p:cNvPr>
          <p:cNvSpPr txBox="1">
            <a:spLocks/>
          </p:cNvSpPr>
          <p:nvPr/>
        </p:nvSpPr>
        <p:spPr bwMode="auto">
          <a:xfrm>
            <a:off x="954998" y="1951846"/>
            <a:ext cx="1699438" cy="32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~에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따르면</a:t>
            </a:r>
            <a:endParaRPr lang="ko-KR" dirty="0" err="1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B5199AC8-23CD-7C5C-7C40-B942C77E8A50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  <p:bldP spid="28" grpId="0"/>
      <p:bldP spid="13313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그림 2">
            <a:extLst>
              <a:ext uri="{FF2B5EF4-FFF2-40B4-BE49-F238E27FC236}">
                <a16:creationId xmlns:a16="http://schemas.microsoft.com/office/drawing/2014/main" id="{CB7CE6DD-029D-5FC1-9E19-DD7FC3428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AB68FA-2EA2-FC5B-8929-30507566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056837"/>
            <a:ext cx="10944225" cy="352795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the U.K.,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</a:t>
            </a:r>
            <a:r>
              <a:rPr lang="en-US" altLang="ko-KR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number of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higher education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students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taking Korean classes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steadily increased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from 2012 to 2018,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 reported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by the University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Council of Modern Languages.</a:t>
            </a:r>
            <a:endParaRPr lang="en-US" dirty="0">
              <a:uFill>
                <a:solidFill>
                  <a:srgbClr val="0070C0"/>
                </a:solidFill>
              </a:uFill>
            </a:endParaRPr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31943A6-75A0-9687-DE23-74445FB25863}"/>
              </a:ext>
            </a:extLst>
          </p:cNvPr>
          <p:cNvSpPr txBox="1">
            <a:spLocks/>
          </p:cNvSpPr>
          <p:nvPr/>
        </p:nvSpPr>
        <p:spPr bwMode="auto">
          <a:xfrm>
            <a:off x="4203893" y="3622064"/>
            <a:ext cx="2753832" cy="34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보고된 바와 같이</a:t>
            </a:r>
            <a:endParaRPr lang="ko-KR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22881536-9F15-F46A-9DC0-E8CF4A8CC505}"/>
              </a:ext>
            </a:extLst>
          </p:cNvPr>
          <p:cNvSpPr txBox="1">
            <a:spLocks/>
          </p:cNvSpPr>
          <p:nvPr/>
        </p:nvSpPr>
        <p:spPr bwMode="auto">
          <a:xfrm>
            <a:off x="3261531" y="2743522"/>
            <a:ext cx="2835694" cy="38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분사의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후치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수식</a:t>
            </a: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C84D5013-EFFA-DC1A-F100-07BDDA066DB6}"/>
              </a:ext>
            </a:extLst>
          </p:cNvPr>
          <p:cNvSpPr txBox="1">
            <a:spLocks/>
          </p:cNvSpPr>
          <p:nvPr/>
        </p:nvSpPr>
        <p:spPr bwMode="auto">
          <a:xfrm>
            <a:off x="3638968" y="1871598"/>
            <a:ext cx="1349189" cy="42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수</a:t>
            </a:r>
            <a:endParaRPr lang="en-US" altLang="ko-KR" dirty="0">
              <a:solidFill>
                <a:schemeClr val="accent1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122990A2-8A80-A22F-6E1E-2D2CE0A562DB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1977845" y="2670619"/>
            <a:ext cx="852070" cy="290513"/>
            <a:chOff x="8916338" y="2136954"/>
            <a:chExt cx="852070" cy="283934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87665D6B-AF42-47CE-374A-A8C15CBFA4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32">
              <a:extLst>
                <a:ext uri="{FF2B5EF4-FFF2-40B4-BE49-F238E27FC236}">
                  <a16:creationId xmlns:a16="http://schemas.microsoft.com/office/drawing/2014/main" id="{5429324B-186C-1E4F-F6ED-06CF78EF4D15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FE92A8E-40C9-100E-2C2A-FF083F46B7C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91AF9945-2EF0-1723-31FB-072256D005B5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5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그림 2">
            <a:extLst>
              <a:ext uri="{FF2B5EF4-FFF2-40B4-BE49-F238E27FC236}">
                <a16:creationId xmlns:a16="http://schemas.microsoft.com/office/drawing/2014/main" id="{C300AB72-0FA2-6B3B-0D1C-8B386E3AA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F2CA62-E1CE-D374-3D4B-FDFDC6422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25538"/>
            <a:ext cx="10944225" cy="446975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This phenomenon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shows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cultural products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are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being consumed outside of Korea </a:t>
            </a: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with more people </a:t>
            </a:r>
            <a:endParaRPr lang="ko-KR" altLang="en-US" dirty="0">
              <a:highlight>
                <a:srgbClr val="FFADD6"/>
              </a:highlight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wanting to</a:t>
            </a:r>
            <a:r>
              <a:rPr lang="en-US" altLang="ko-KR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join in the experience</a:t>
            </a:r>
            <a:r>
              <a:rPr lang="en-US" sz="3400" dirty="0">
                <a:latin typeface="Arial"/>
                <a:ea typeface="HY견고딕"/>
                <a:cs typeface="Arial"/>
              </a:rPr>
              <a:t>. The following fan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confessions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illustrate</a:t>
            </a:r>
            <a:r>
              <a:rPr lang="en-US" sz="3400" dirty="0">
                <a:latin typeface="Arial"/>
                <a:ea typeface="HY견고딕"/>
                <a:cs typeface="Arial"/>
              </a:rPr>
              <a:t> how cultural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exposure</a:t>
            </a:r>
            <a:r>
              <a:rPr lang="en-US" sz="3400" dirty="0">
                <a:latin typeface="Arial"/>
                <a:ea typeface="HY견고딕"/>
                <a:cs typeface="Arial"/>
              </a:rPr>
              <a:t> is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opening up doors to other exciting adventures.</a:t>
            </a:r>
            <a:endParaRPr lang="ko-KR" dirty="0"/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BBE7D9E1-E69F-E633-B78E-279464260601}"/>
              </a:ext>
            </a:extLst>
          </p:cNvPr>
          <p:cNvSpPr txBox="1">
            <a:spLocks/>
          </p:cNvSpPr>
          <p:nvPr/>
        </p:nvSpPr>
        <p:spPr bwMode="auto">
          <a:xfrm>
            <a:off x="4508686" y="1941232"/>
            <a:ext cx="822606" cy="44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E154ADA4-10C8-56B4-C4E7-4F681428AEBE}"/>
              </a:ext>
            </a:extLst>
          </p:cNvPr>
          <p:cNvSpPr txBox="1">
            <a:spLocks/>
          </p:cNvSpPr>
          <p:nvPr/>
        </p:nvSpPr>
        <p:spPr bwMode="auto">
          <a:xfrm>
            <a:off x="4593162" y="3787117"/>
            <a:ext cx="2150064" cy="53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shows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O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45FF2C4D-38D8-BE42-7979-46D9795BC952}"/>
              </a:ext>
            </a:extLst>
          </p:cNvPr>
          <p:cNvSpPr txBox="1">
            <a:spLocks/>
          </p:cNvSpPr>
          <p:nvPr/>
        </p:nvSpPr>
        <p:spPr bwMode="auto">
          <a:xfrm>
            <a:off x="5424757" y="5603915"/>
            <a:ext cx="3659811" cy="48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 쓰인 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-명사절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0CE63-016E-4CEC-AB35-F62DE49DE4E8}"/>
              </a:ext>
            </a:extLst>
          </p:cNvPr>
          <p:cNvSpPr txBox="1"/>
          <p:nvPr/>
        </p:nvSpPr>
        <p:spPr>
          <a:xfrm>
            <a:off x="5422360" y="1368561"/>
            <a:ext cx="1709664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34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endParaRPr lang="en-US" altLang="ko-KR" sz="50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553B02C-C7A1-FF7F-4E6E-6F6472ED2883}"/>
              </a:ext>
            </a:extLst>
          </p:cNvPr>
          <p:cNvSpPr txBox="1">
            <a:spLocks/>
          </p:cNvSpPr>
          <p:nvPr/>
        </p:nvSpPr>
        <p:spPr bwMode="auto">
          <a:xfrm>
            <a:off x="7135441" y="2915124"/>
            <a:ext cx="4522282" cy="41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with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＋</a:t>
            </a:r>
            <a:r>
              <a:rPr 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명사＋현재분사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〔</a:t>
            </a:r>
            <a:r>
              <a:rPr 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과거분사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 panose="020F0502020204030204" pitchFamily="34" charset="0"/>
              </a:rPr>
              <a:t>〕</a:t>
            </a:r>
            <a:endParaRPr lang="ko-KR" altLang="en-US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56B56A5-A9F3-2A74-987B-E3DA98396E81}"/>
              </a:ext>
            </a:extLst>
          </p:cNvPr>
          <p:cNvGrpSpPr/>
          <p:nvPr/>
        </p:nvGrpSpPr>
        <p:grpSpPr>
          <a:xfrm flipH="1">
            <a:off x="6446864" y="3689448"/>
            <a:ext cx="460465" cy="242888"/>
            <a:chOff x="12889660" y="2678273"/>
            <a:chExt cx="460465" cy="242888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CA4075E9-917C-EC2B-9419-E6389EE6C18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36393093-96C9-CB5D-34FA-B5A1336F171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6B05E985-4664-8FC5-53F2-F8604524D566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부제목 2">
            <a:extLst>
              <a:ext uri="{FF2B5EF4-FFF2-40B4-BE49-F238E27FC236}">
                <a16:creationId xmlns:a16="http://schemas.microsoft.com/office/drawing/2014/main" id="{D8AD5BF3-60F1-4875-6313-8E667645AE15}"/>
              </a:ext>
            </a:extLst>
          </p:cNvPr>
          <p:cNvSpPr txBox="1">
            <a:spLocks/>
          </p:cNvSpPr>
          <p:nvPr/>
        </p:nvSpPr>
        <p:spPr bwMode="auto">
          <a:xfrm>
            <a:off x="3139874" y="4664850"/>
            <a:ext cx="1455551" cy="462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보여주다</a:t>
            </a:r>
          </a:p>
        </p:txBody>
      </p:sp>
      <p:sp>
        <p:nvSpPr>
          <p:cNvPr id="17" name="부제목 2">
            <a:extLst>
              <a:ext uri="{FF2B5EF4-FFF2-40B4-BE49-F238E27FC236}">
                <a16:creationId xmlns:a16="http://schemas.microsoft.com/office/drawing/2014/main" id="{C9E53E4E-2BDD-E666-0885-D4DB4E4D854A}"/>
              </a:ext>
            </a:extLst>
          </p:cNvPr>
          <p:cNvSpPr txBox="1">
            <a:spLocks/>
          </p:cNvSpPr>
          <p:nvPr/>
        </p:nvSpPr>
        <p:spPr bwMode="auto">
          <a:xfrm>
            <a:off x="5299159" y="1943911"/>
            <a:ext cx="1455551" cy="462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</a:p>
        </p:txBody>
      </p:sp>
      <p:sp>
        <p:nvSpPr>
          <p:cNvPr id="19" name="부제목 2">
            <a:extLst>
              <a:ext uri="{FF2B5EF4-FFF2-40B4-BE49-F238E27FC236}">
                <a16:creationId xmlns:a16="http://schemas.microsoft.com/office/drawing/2014/main" id="{290BB15B-15E6-A623-3107-96E28C13AE12}"/>
              </a:ext>
            </a:extLst>
          </p:cNvPr>
          <p:cNvSpPr txBox="1">
            <a:spLocks/>
          </p:cNvSpPr>
          <p:nvPr/>
        </p:nvSpPr>
        <p:spPr bwMode="auto">
          <a:xfrm>
            <a:off x="7453308" y="4663138"/>
            <a:ext cx="1455551" cy="462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노출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5391FE-856F-A3AC-A55D-D51E9C11B4D5}"/>
              </a:ext>
            </a:extLst>
          </p:cNvPr>
          <p:cNvSpPr txBox="1"/>
          <p:nvPr/>
        </p:nvSpPr>
        <p:spPr>
          <a:xfrm>
            <a:off x="4650086" y="4055254"/>
            <a:ext cx="5382675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</a:t>
            </a:r>
            <a:endParaRPr lang="en-US" altLang="ko-KR" sz="3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             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CA53CEC-B960-14C8-CC5D-6974C6B8F8E5}"/>
              </a:ext>
            </a:extLst>
          </p:cNvPr>
          <p:cNvGrpSpPr/>
          <p:nvPr/>
        </p:nvGrpSpPr>
        <p:grpSpPr>
          <a:xfrm flipH="1">
            <a:off x="9039091" y="5477151"/>
            <a:ext cx="460465" cy="242888"/>
            <a:chOff x="12889660" y="2678273"/>
            <a:chExt cx="460465" cy="242888"/>
          </a:xfrm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60DA1AD6-A436-552A-0881-A5DEA7547BB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FC53139A-0E0D-91BD-4ACC-7860BA625D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6FD848CB-597C-F1DA-95AB-566781D20FE6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9018D7A-4760-8DE8-2C60-FC4EBBA24251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3" grpId="0"/>
      <p:bldP spid="14" grpId="0"/>
      <p:bldP spid="21" grpId="0"/>
      <p:bldP spid="4" grpId="0"/>
      <p:bldP spid="16" grpId="0"/>
      <p:bldP spid="17" grpId="0"/>
      <p:bldP spid="19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그림 2">
            <a:extLst>
              <a:ext uri="{FF2B5EF4-FFF2-40B4-BE49-F238E27FC236}">
                <a16:creationId xmlns:a16="http://schemas.microsoft.com/office/drawing/2014/main" id="{2312C456-35D9-66F9-B061-E98EE0191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BAEF01-E660-0CC9-DD21-3A8D2EC0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1096962"/>
            <a:ext cx="10944225" cy="352795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   I’m Pierre Dubois from France.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have been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a K-pop fan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since</a:t>
            </a:r>
            <a:r>
              <a:rPr lang="en-US" sz="3400" dirty="0">
                <a:latin typeface="Arial"/>
                <a:ea typeface="HY견고딕"/>
                <a:cs typeface="Arial"/>
              </a:rPr>
              <a:t> middle school.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That’s when</a:t>
            </a:r>
            <a:r>
              <a:rPr lang="en-US" sz="3400" dirty="0">
                <a:latin typeface="Arial"/>
                <a:ea typeface="HY견고딕"/>
                <a:cs typeface="Arial"/>
              </a:rPr>
              <a:t> I was introduced to K-pop by a friend for the first time.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remember watching</a:t>
            </a:r>
            <a:r>
              <a:rPr lang="en-US" sz="3400" dirty="0">
                <a:latin typeface="Arial"/>
                <a:ea typeface="HY견고딕"/>
                <a:cs typeface="Arial"/>
              </a:rPr>
              <a:t> some music videos.</a:t>
            </a:r>
            <a:endParaRPr lang="ko-KR" dirty="0"/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54A757D9-A107-9706-305B-4B009BD143C2}"/>
              </a:ext>
            </a:extLst>
          </p:cNvPr>
          <p:cNvSpPr txBox="1">
            <a:spLocks/>
          </p:cNvSpPr>
          <p:nvPr/>
        </p:nvSpPr>
        <p:spPr bwMode="auto">
          <a:xfrm>
            <a:off x="5722849" y="2811411"/>
            <a:ext cx="5463300" cy="36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바로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그때가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~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이다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(when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다음을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강조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B99B77C-CF14-3F83-2D9A-54302CA8A30A}"/>
              </a:ext>
            </a:extLst>
          </p:cNvPr>
          <p:cNvSpPr txBox="1">
            <a:spLocks/>
          </p:cNvSpPr>
          <p:nvPr/>
        </p:nvSpPr>
        <p:spPr bwMode="auto">
          <a:xfrm>
            <a:off x="2758682" y="2808234"/>
            <a:ext cx="1541998" cy="38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이후로</a:t>
            </a:r>
            <a:endParaRPr lang="ko-KR" dirty="0" err="1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A141B406-1BF0-C7CF-068F-A31B873A99BB}"/>
              </a:ext>
            </a:extLst>
          </p:cNvPr>
          <p:cNvSpPr txBox="1">
            <a:spLocks/>
          </p:cNvSpPr>
          <p:nvPr/>
        </p:nvSpPr>
        <p:spPr bwMode="auto">
          <a:xfrm>
            <a:off x="8060398" y="1928993"/>
            <a:ext cx="2504148" cy="44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현재완료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계속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6" name="부제목 2">
            <a:extLst>
              <a:ext uri="{FF2B5EF4-FFF2-40B4-BE49-F238E27FC236}">
                <a16:creationId xmlns:a16="http://schemas.microsoft.com/office/drawing/2014/main" id="{F52D2B2B-E0E6-37E9-20EA-B92BFA35F474}"/>
              </a:ext>
            </a:extLst>
          </p:cNvPr>
          <p:cNvSpPr txBox="1">
            <a:spLocks/>
          </p:cNvSpPr>
          <p:nvPr/>
        </p:nvSpPr>
        <p:spPr bwMode="auto">
          <a:xfrm>
            <a:off x="343863" y="4602538"/>
            <a:ext cx="540750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remember+ing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~한 것을 기억하다</a:t>
            </a:r>
          </a:p>
        </p:txBody>
      </p:sp>
      <p:sp>
        <p:nvSpPr>
          <p:cNvPr id="4" name="모서리가 둥근 직사각형 1">
            <a:extLst>
              <a:ext uri="{FF2B5EF4-FFF2-40B4-BE49-F238E27FC236}">
                <a16:creationId xmlns:a16="http://schemas.microsoft.com/office/drawing/2014/main" id="{80EE2F71-4B54-1200-2D0C-923D5186C32A}"/>
              </a:ext>
            </a:extLst>
          </p:cNvPr>
          <p:cNvSpPr/>
          <p:nvPr/>
        </p:nvSpPr>
        <p:spPr>
          <a:xfrm>
            <a:off x="621734" y="1450624"/>
            <a:ext cx="1169987" cy="360362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CF9D154-BDF1-EAD8-48A4-C0B0869342E9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10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그림 2">
            <a:extLst>
              <a:ext uri="{FF2B5EF4-FFF2-40B4-BE49-F238E27FC236}">
                <a16:creationId xmlns:a16="http://schemas.microsoft.com/office/drawing/2014/main" id="{2F76CCE3-8724-BFB5-8AE5-13E3C64DE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60862E-B964-EC31-0AFA-AD0C3C7A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652" y="489775"/>
            <a:ext cx="11141146" cy="619637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 was immediately amazed by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choreography</a:t>
            </a:r>
            <a:r>
              <a:rPr lang="en-US" sz="3400" dirty="0">
                <a:latin typeface="Arial"/>
                <a:ea typeface="HY견고딕"/>
                <a:cs typeface="Arial"/>
              </a:rPr>
              <a:t>. Since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that day,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have been hooked</a:t>
            </a:r>
            <a:r>
              <a:rPr lang="en-US" sz="3400" dirty="0">
                <a:latin typeface="Arial"/>
                <a:ea typeface="HY견고딕"/>
                <a:cs typeface="Arial"/>
              </a:rPr>
              <a:t>. I have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couple of</a:t>
            </a:r>
            <a:r>
              <a:rPr lang="en-US" sz="3400" dirty="0">
                <a:latin typeface="Arial"/>
                <a:ea typeface="HY견고딕"/>
                <a:cs typeface="Arial"/>
              </a:rPr>
              <a:t> favorite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groups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latin typeface="Arial"/>
                <a:ea typeface="HY견고딕"/>
                <a:cs typeface="Arial"/>
              </a:rPr>
              <a:t> I follow online and on TV. I even practice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dance moves</a:t>
            </a:r>
            <a:r>
              <a:rPr lang="en-US" sz="3400" dirty="0">
                <a:latin typeface="Arial"/>
                <a:ea typeface="HY견고딕"/>
                <a:cs typeface="Arial"/>
              </a:rPr>
              <a:t> with friends, and we upload our practice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videos to social media.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Being part of this K-pop fandom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gives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much-needed</a:t>
            </a:r>
            <a:r>
              <a:rPr lang="en-US" sz="3400" dirty="0">
                <a:latin typeface="Arial"/>
                <a:ea typeface="HY견고딕"/>
                <a:cs typeface="Arial"/>
              </a:rPr>
              <a:t> break from books and </a:t>
            </a:r>
            <a:br>
              <a:rPr lang="en-US" sz="3400" dirty="0">
                <a:latin typeface="Arial"/>
                <a:ea typeface="HY견고딕"/>
                <a:cs typeface="Arial"/>
              </a:rPr>
            </a:br>
            <a:r>
              <a:rPr lang="en-US" sz="3400" dirty="0">
                <a:latin typeface="Arial"/>
                <a:ea typeface="HY견고딕"/>
                <a:cs typeface="Arial"/>
              </a:rPr>
              <a:t>schoolwork too.</a:t>
            </a:r>
            <a:endParaRPr lang="en-US" dirty="0">
              <a:ea typeface="HY견고딕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4B5F0EC-7B6B-E72D-5C8A-C48DA77F670F}"/>
              </a:ext>
            </a:extLst>
          </p:cNvPr>
          <p:cNvSpPr txBox="1">
            <a:spLocks/>
          </p:cNvSpPr>
          <p:nvPr/>
        </p:nvSpPr>
        <p:spPr bwMode="auto">
          <a:xfrm>
            <a:off x="3071664" y="2175361"/>
            <a:ext cx="2752075" cy="41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현재완료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(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계속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altLang="en-US" dirty="0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851C98FE-09B9-94B2-EAE0-7F23C05C43FE}"/>
              </a:ext>
            </a:extLst>
          </p:cNvPr>
          <p:cNvSpPr txBox="1">
            <a:spLocks/>
          </p:cNvSpPr>
          <p:nvPr/>
        </p:nvSpPr>
        <p:spPr bwMode="auto">
          <a:xfrm>
            <a:off x="7010471" y="2194532"/>
            <a:ext cx="3454805" cy="38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몇 개의, 두서너 개의</a:t>
            </a:r>
            <a:endParaRPr lang="ko-KR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360EEA31-26F4-7471-5465-B970DA9883B8}"/>
              </a:ext>
            </a:extLst>
          </p:cNvPr>
          <p:cNvSpPr txBox="1">
            <a:spLocks/>
          </p:cNvSpPr>
          <p:nvPr/>
        </p:nvSpPr>
        <p:spPr bwMode="auto">
          <a:xfrm>
            <a:off x="361963" y="5744655"/>
            <a:ext cx="1337567" cy="37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ko-KR" dirty="0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DE100A37-F4E9-139D-DD40-D864F06F90DF}"/>
              </a:ext>
            </a:extLst>
          </p:cNvPr>
          <p:cNvSpPr txBox="1">
            <a:spLocks/>
          </p:cNvSpPr>
          <p:nvPr/>
        </p:nvSpPr>
        <p:spPr bwMode="auto">
          <a:xfrm>
            <a:off x="1926500" y="3039030"/>
            <a:ext cx="2851953" cy="41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목적격 관계대명사</a:t>
            </a:r>
            <a:endParaRPr lang="ko-KR" dirty="0"/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38DAF195-03FF-D4B1-402A-27499AEABF2F}"/>
              </a:ext>
            </a:extLst>
          </p:cNvPr>
          <p:cNvSpPr txBox="1">
            <a:spLocks/>
          </p:cNvSpPr>
          <p:nvPr/>
        </p:nvSpPr>
        <p:spPr bwMode="auto">
          <a:xfrm>
            <a:off x="898478" y="3930802"/>
            <a:ext cx="1825590" cy="38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춤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동작</a:t>
            </a:r>
            <a:endParaRPr lang="en-US" alt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4" name="부제목 2">
            <a:extLst>
              <a:ext uri="{FF2B5EF4-FFF2-40B4-BE49-F238E27FC236}">
                <a16:creationId xmlns:a16="http://schemas.microsoft.com/office/drawing/2014/main" id="{964771EA-7364-DCDF-6A5C-A1E6352F3473}"/>
              </a:ext>
            </a:extLst>
          </p:cNvPr>
          <p:cNvSpPr txBox="1">
            <a:spLocks/>
          </p:cNvSpPr>
          <p:nvPr/>
        </p:nvSpPr>
        <p:spPr bwMode="auto">
          <a:xfrm>
            <a:off x="7851312" y="4856848"/>
            <a:ext cx="23050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주어</a:t>
            </a:r>
            <a:endParaRPr lang="en-US" alt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ED7791-63A2-78D7-4B79-B0EAAC6120EA}"/>
              </a:ext>
            </a:extLst>
          </p:cNvPr>
          <p:cNvSpPr txBox="1"/>
          <p:nvPr/>
        </p:nvSpPr>
        <p:spPr>
          <a:xfrm>
            <a:off x="1811273" y="2449108"/>
            <a:ext cx="607574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</a:t>
            </a:r>
            <a:r>
              <a:rPr lang="en-US" altLang="ko-KR" sz="2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  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9EC3291-690A-C262-9FD3-5589988CDF4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1251824" y="2973487"/>
            <a:ext cx="852070" cy="290513"/>
            <a:chOff x="8916338" y="2136954"/>
            <a:chExt cx="852070" cy="283934"/>
          </a:xfrm>
        </p:grpSpPr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970C5CB9-2DB8-A14A-95F7-EB08EBC6F3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화살표 연결선 24">
              <a:extLst>
                <a:ext uri="{FF2B5EF4-FFF2-40B4-BE49-F238E27FC236}">
                  <a16:creationId xmlns:a16="http://schemas.microsoft.com/office/drawing/2014/main" id="{B90D9069-0EE8-6C86-7641-4FFDA819F1D1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4ACCD073-0989-D3CC-4E98-696FBFD0EC9C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2298AAC-0082-85C2-23A0-6A69E51D2BB0}"/>
              </a:ext>
            </a:extLst>
          </p:cNvPr>
          <p:cNvGrpSpPr/>
          <p:nvPr/>
        </p:nvGrpSpPr>
        <p:grpSpPr>
          <a:xfrm>
            <a:off x="5333314" y="2026652"/>
            <a:ext cx="1621677" cy="666415"/>
            <a:chOff x="-2425704" y="4074128"/>
            <a:chExt cx="1621677" cy="666415"/>
          </a:xfrm>
        </p:grpSpPr>
        <p:sp>
          <p:nvSpPr>
            <p:cNvPr id="7" name="부제목 2">
              <a:extLst>
                <a:ext uri="{FF2B5EF4-FFF2-40B4-BE49-F238E27FC236}">
                  <a16:creationId xmlns:a16="http://schemas.microsoft.com/office/drawing/2014/main" id="{A25BF78B-4985-6335-2286-180E880F8F0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425704" y="4357955"/>
              <a:ext cx="1621677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on K-pop</a:t>
              </a:r>
              <a:endParaRPr lang="ko-KR" dirty="0">
                <a:solidFill>
                  <a:schemeClr val="accent1"/>
                </a:solidFill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DF8AF75C-BF9A-9114-BD8F-984C78E57AE8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2141377" y="4074128"/>
              <a:ext cx="963612" cy="295275"/>
              <a:chOff x="3738656" y="1239614"/>
              <a:chExt cx="964066" cy="440107"/>
            </a:xfrm>
          </p:grpSpPr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FB9A66F4-4128-B1F3-D08F-F5156B2001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00A7B86C-E061-2D29-84D0-C91A0694FE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부제목 2">
            <a:extLst>
              <a:ext uri="{FF2B5EF4-FFF2-40B4-BE49-F238E27FC236}">
                <a16:creationId xmlns:a16="http://schemas.microsoft.com/office/drawing/2014/main" id="{4676243A-B65B-FBC1-E99A-954932FBEF35}"/>
              </a:ext>
            </a:extLst>
          </p:cNvPr>
          <p:cNvSpPr txBox="1">
            <a:spLocks/>
          </p:cNvSpPr>
          <p:nvPr/>
        </p:nvSpPr>
        <p:spPr bwMode="auto">
          <a:xfrm>
            <a:off x="1302049" y="5717257"/>
            <a:ext cx="1337567" cy="37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30" name="부제목 2">
            <a:extLst>
              <a:ext uri="{FF2B5EF4-FFF2-40B4-BE49-F238E27FC236}">
                <a16:creationId xmlns:a16="http://schemas.microsoft.com/office/drawing/2014/main" id="{0BB8E5E5-4685-A547-6FE8-9494E70A31D3}"/>
              </a:ext>
            </a:extLst>
          </p:cNvPr>
          <p:cNvSpPr txBox="1">
            <a:spLocks/>
          </p:cNvSpPr>
          <p:nvPr/>
        </p:nvSpPr>
        <p:spPr bwMode="auto">
          <a:xfrm>
            <a:off x="6739232" y="5747952"/>
            <a:ext cx="1337567" cy="37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D.O.</a:t>
            </a:r>
            <a:endParaRPr lang="ko-KR" altLang="en-US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33" name="부제목 2">
            <a:extLst>
              <a:ext uri="{FF2B5EF4-FFF2-40B4-BE49-F238E27FC236}">
                <a16:creationId xmlns:a16="http://schemas.microsoft.com/office/drawing/2014/main" id="{EDBFB20A-EDFF-0259-519B-8B1783AFBFE9}"/>
              </a:ext>
            </a:extLst>
          </p:cNvPr>
          <p:cNvSpPr txBox="1">
            <a:spLocks/>
          </p:cNvSpPr>
          <p:nvPr/>
        </p:nvSpPr>
        <p:spPr bwMode="auto">
          <a:xfrm>
            <a:off x="2512222" y="5731537"/>
            <a:ext cx="2912937" cy="37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몹시〔많이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〕 필요한</a:t>
            </a:r>
            <a:endParaRPr lang="ko-KR" dirty="0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C0506AD6-3CC2-5C6C-2F16-4857CF9516E3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5E829A13-B8F5-2820-C1EC-DD6BF66D69C7}"/>
              </a:ext>
            </a:extLst>
          </p:cNvPr>
          <p:cNvSpPr txBox="1">
            <a:spLocks/>
          </p:cNvSpPr>
          <p:nvPr/>
        </p:nvSpPr>
        <p:spPr bwMode="auto">
          <a:xfrm>
            <a:off x="6690841" y="1318001"/>
            <a:ext cx="3454805" cy="38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안무</a:t>
            </a:r>
            <a:endParaRPr lang="ko-KR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0ECE894-F651-1914-E7C6-D7CD4482B337}"/>
              </a:ext>
            </a:extLst>
          </p:cNvPr>
          <p:cNvGrpSpPr/>
          <p:nvPr/>
        </p:nvGrpSpPr>
        <p:grpSpPr>
          <a:xfrm>
            <a:off x="6581253" y="5645499"/>
            <a:ext cx="484815" cy="267302"/>
            <a:chOff x="12889660" y="2678273"/>
            <a:chExt cx="460465" cy="242888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517B54D9-B065-5487-1327-2B1D514EBD2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BADB703D-5364-BCC0-AB2E-021C6FFCF9A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B9E584FE-0FF9-E5DC-EAB4-579F609CAF95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FF6D384-B6BC-96E0-3BE2-3CB3FC24E333}"/>
              </a:ext>
            </a:extLst>
          </p:cNvPr>
          <p:cNvSpPr txBox="1"/>
          <p:nvPr/>
        </p:nvSpPr>
        <p:spPr>
          <a:xfrm>
            <a:off x="2193739" y="5115984"/>
            <a:ext cx="4816732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</a:t>
            </a:r>
            <a:r>
              <a:rPr lang="en-US" altLang="ko-KR" sz="2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  </a:t>
            </a:r>
            <a:endParaRPr lang="en-US" altLang="ko-KR" sz="3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5" grpId="0"/>
      <p:bldP spid="10" grpId="0"/>
      <p:bldP spid="12" grpId="0"/>
      <p:bldP spid="14" grpId="0"/>
      <p:bldP spid="16" grpId="0"/>
      <p:bldP spid="28" grpId="0"/>
      <p:bldP spid="30" grpId="0"/>
      <p:bldP spid="33" grpId="0"/>
      <p:bldP spid="6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그림 2">
            <a:extLst>
              <a:ext uri="{FF2B5EF4-FFF2-40B4-BE49-F238E27FC236}">
                <a16:creationId xmlns:a16="http://schemas.microsoft.com/office/drawing/2014/main" id="{3E10D69C-E8D4-B717-C4C7-70172F8C2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B8C97-E163-8C1B-1819-0FF4CC1B2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993051"/>
            <a:ext cx="10944225" cy="535922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   My interest in K-pop naturally triggered my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interest in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latin typeface="Arial"/>
                <a:ea typeface="HY견고딕"/>
                <a:cs typeface="Arial"/>
              </a:rPr>
              <a:t>learning the Korean language. I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feel like</a:t>
            </a:r>
            <a:r>
              <a:rPr lang="en-US" sz="3400" dirty="0">
                <a:latin typeface="Arial"/>
                <a:ea typeface="HY견고딕"/>
                <a:cs typeface="Arial"/>
              </a:rPr>
              <a:t>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I can’t connect completely with a song </a:t>
            </a: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latin typeface="Arial"/>
                <a:ea typeface="HY견고딕"/>
                <a:cs typeface="Arial"/>
              </a:rPr>
              <a:t>unless</a:t>
            </a:r>
            <a:r>
              <a:rPr lang="en-US" sz="3400" dirty="0">
                <a:latin typeface="Arial"/>
                <a:ea typeface="HY견고딕"/>
                <a:cs typeface="Arial"/>
              </a:rPr>
              <a:t> I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latin typeface="Arial"/>
                <a:ea typeface="HY견고딕"/>
                <a:cs typeface="Arial"/>
              </a:rPr>
              <a:t>understand what the lyrics are trying to convey. </a:t>
            </a:r>
            <a:endParaRPr lang="ko-KR" alt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be honest</a:t>
            </a:r>
            <a:r>
              <a:rPr lang="en-US" sz="3400" dirty="0">
                <a:latin typeface="Arial"/>
                <a:ea typeface="HY견고딕"/>
                <a:cs typeface="Arial"/>
              </a:rPr>
              <a:t>, I do not particularly enjoy studying, but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learning Korean</a:t>
            </a:r>
            <a:r>
              <a:rPr lang="en-US" sz="3400" dirty="0">
                <a:latin typeface="Arial"/>
                <a:ea typeface="HY견고딕"/>
                <a:cs typeface="Arial"/>
              </a:rPr>
              <a:t> is different.</a:t>
            </a:r>
            <a:endParaRPr lang="ko-KR" dirty="0"/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C8956CBA-A1AF-A9B9-B684-E71E729BE021}"/>
              </a:ext>
            </a:extLst>
          </p:cNvPr>
          <p:cNvSpPr txBox="1">
            <a:spLocks/>
          </p:cNvSpPr>
          <p:nvPr/>
        </p:nvSpPr>
        <p:spPr bwMode="auto">
          <a:xfrm>
            <a:off x="7793607" y="2679300"/>
            <a:ext cx="4098130" cy="38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~인 것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같은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기분이다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~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같다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4AF3D750-8E12-6D9C-2E8F-A637C0995665}"/>
              </a:ext>
            </a:extLst>
          </p:cNvPr>
          <p:cNvSpPr txBox="1">
            <a:spLocks/>
          </p:cNvSpPr>
          <p:nvPr/>
        </p:nvSpPr>
        <p:spPr bwMode="auto">
          <a:xfrm>
            <a:off x="326627" y="5400628"/>
            <a:ext cx="3246369" cy="31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정직하게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말하자면</a:t>
            </a:r>
            <a:endParaRPr lang="en-US" dirty="0" err="1"/>
          </a:p>
        </p:txBody>
      </p:sp>
      <p:sp>
        <p:nvSpPr>
          <p:cNvPr id="32" name="부제목 2">
            <a:extLst>
              <a:ext uri="{FF2B5EF4-FFF2-40B4-BE49-F238E27FC236}">
                <a16:creationId xmlns:a16="http://schemas.microsoft.com/office/drawing/2014/main" id="{F8060005-F94A-945A-8F0B-BECA59DAED1A}"/>
              </a:ext>
            </a:extLst>
          </p:cNvPr>
          <p:cNvSpPr txBox="1">
            <a:spLocks/>
          </p:cNvSpPr>
          <p:nvPr/>
        </p:nvSpPr>
        <p:spPr bwMode="auto">
          <a:xfrm>
            <a:off x="5554528" y="4523101"/>
            <a:ext cx="3819404" cy="34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목적어로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쓰인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-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명사절</a:t>
            </a:r>
            <a:endParaRPr lang="en-US" altLang="ko-KR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D47EF9-FA14-AA3B-4D51-AF19B8061257}"/>
              </a:ext>
            </a:extLst>
          </p:cNvPr>
          <p:cNvSpPr txBox="1"/>
          <p:nvPr/>
        </p:nvSpPr>
        <p:spPr>
          <a:xfrm>
            <a:off x="2820780" y="3930853"/>
            <a:ext cx="722901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                                    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767AE650-B165-A1B1-BA8C-B51DCBE773B2}"/>
              </a:ext>
            </a:extLst>
          </p:cNvPr>
          <p:cNvSpPr/>
          <p:nvPr/>
        </p:nvSpPr>
        <p:spPr>
          <a:xfrm>
            <a:off x="628501" y="1381593"/>
            <a:ext cx="1169987" cy="36036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 </a:t>
            </a:r>
            <a:r>
              <a:rPr lang="en-US" altLang="ko-KR" sz="14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ko-KR" altLang="en-US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865D8E22-6191-E8CA-A12E-FC225FE7A843}"/>
              </a:ext>
            </a:extLst>
          </p:cNvPr>
          <p:cNvSpPr txBox="1">
            <a:spLocks/>
          </p:cNvSpPr>
          <p:nvPr/>
        </p:nvSpPr>
        <p:spPr bwMode="auto">
          <a:xfrm>
            <a:off x="7984251" y="3677123"/>
            <a:ext cx="3384105" cy="42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조건절을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alt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이끄는</a:t>
            </a:r>
            <a:r>
              <a:rPr lang="en-US" altLang="ko-KR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 unless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821B72D-A05E-8D6E-BF2A-754219F28B2B}"/>
              </a:ext>
            </a:extLst>
          </p:cNvPr>
          <p:cNvGrpSpPr/>
          <p:nvPr/>
        </p:nvGrpSpPr>
        <p:grpSpPr>
          <a:xfrm>
            <a:off x="9843733" y="1876428"/>
            <a:ext cx="1303374" cy="570891"/>
            <a:chOff x="9843733" y="1876428"/>
            <a:chExt cx="1303374" cy="570891"/>
          </a:xfrm>
        </p:grpSpPr>
        <p:sp>
          <p:nvSpPr>
            <p:cNvPr id="15" name="부제목 2">
              <a:extLst>
                <a:ext uri="{FF2B5EF4-FFF2-40B4-BE49-F238E27FC236}">
                  <a16:creationId xmlns:a16="http://schemas.microsoft.com/office/drawing/2014/main" id="{53821DFC-4D3A-40F7-7CAC-15A20EB9DD5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43733" y="1876428"/>
              <a:ext cx="1303374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</a:t>
              </a:r>
              <a:endParaRPr lang="ko-KR" dirty="0"/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8AA79835-B3D2-F21F-107B-D78199C9A0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21959" y="2152044"/>
              <a:ext cx="963612" cy="295275"/>
              <a:chOff x="3738656" y="1239614"/>
              <a:chExt cx="964066" cy="440107"/>
            </a:xfrm>
          </p:grpSpPr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102C91C4-8C80-2D8B-5F10-26AA443458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8656" y="1239614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382CCF82-D97F-5AF5-8C39-4E78DEA5AA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18306" y="1251444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521BD94-E8E7-5039-08AA-3CEA2B99D305}"/>
              </a:ext>
            </a:extLst>
          </p:cNvPr>
          <p:cNvGrpSpPr/>
          <p:nvPr/>
        </p:nvGrpSpPr>
        <p:grpSpPr>
          <a:xfrm flipH="1">
            <a:off x="9139083" y="4454721"/>
            <a:ext cx="460465" cy="242888"/>
            <a:chOff x="12889660" y="2678273"/>
            <a:chExt cx="460465" cy="242888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D551C057-6940-58A2-3C7C-70953191301F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E9AB8A4C-BF41-DD16-C0AC-A06E51D4248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24AAB302-F31E-D58A-C6D2-97127BAC5ABF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A4CE08A4-B1A2-AD54-2300-69A921FC0574}"/>
              </a:ext>
            </a:extLst>
          </p:cNvPr>
          <p:cNvSpPr txBox="1">
            <a:spLocks/>
          </p:cNvSpPr>
          <p:nvPr/>
        </p:nvSpPr>
        <p:spPr bwMode="auto">
          <a:xfrm>
            <a:off x="8472488" y="239713"/>
            <a:ext cx="3240087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Unit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World, Your World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FE3BCD10-E0F4-EC88-36CE-43AD3FE802C7}"/>
              </a:ext>
            </a:extLst>
          </p:cNvPr>
          <p:cNvSpPr txBox="1">
            <a:spLocks/>
          </p:cNvSpPr>
          <p:nvPr/>
        </p:nvSpPr>
        <p:spPr bwMode="auto">
          <a:xfrm>
            <a:off x="656059" y="6262459"/>
            <a:ext cx="3246369" cy="31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동명사구 주어</a:t>
            </a:r>
            <a:endParaRPr lang="en-US" dirty="0" err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5" grpId="0"/>
      <p:bldP spid="32" grpId="0"/>
      <p:bldP spid="34" grpId="0"/>
      <p:bldP spid="11" grpId="0"/>
      <p:bldP spid="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76305-4a29-4b79-b1c1-45ca9e5f15e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508A00A152D2F46B370152D92761D66" ma:contentTypeVersion="11" ma:contentTypeDescription="새 문서를 만듭니다." ma:contentTypeScope="" ma:versionID="1b791d6bb1cce37bbfc6e0a4731bfb7e">
  <xsd:schema xmlns:xsd="http://www.w3.org/2001/XMLSchema" xmlns:xs="http://www.w3.org/2001/XMLSchema" xmlns:p="http://schemas.microsoft.com/office/2006/metadata/properties" xmlns:ns2="f7976305-4a29-4b79-b1c1-45ca9e5f15eb" targetNamespace="http://schemas.microsoft.com/office/2006/metadata/properties" ma:root="true" ma:fieldsID="6a2a3f50e48a8d08fea620c69fd20a6a" ns2:_="">
    <xsd:import namespace="f7976305-4a29-4b79-b1c1-45ca9e5f1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76305-4a29-4b79-b1c1-45ca9e5f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63AA0B-C9DE-41DD-A268-07C843277E20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f7976305-4a29-4b79-b1c1-45ca9e5f15eb"/>
  </ds:schemaRefs>
</ds:datastoreItem>
</file>

<file path=customXml/itemProps2.xml><?xml version="1.0" encoding="utf-8"?>
<ds:datastoreItem xmlns:ds="http://schemas.openxmlformats.org/officeDocument/2006/customXml" ds:itemID="{88D3AFFC-29BF-44E7-9EA0-55361B71B9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76305-4a29-4b79-b1c1-45ca9e5f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8CDBAE-59B5-4EF9-A5B5-DD29292A26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5564</TotalTime>
  <Words>1311</Words>
  <Application>Microsoft Office PowerPoint</Application>
  <PresentationFormat>와이드스크린</PresentationFormat>
  <Paragraphs>268</Paragraphs>
  <Slides>19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HY견고딕</vt:lpstr>
      <vt:lpstr>HY중고딕</vt:lpstr>
      <vt:lpstr>맑은 고딕</vt:lpstr>
      <vt:lpstr>Arial</vt:lpstr>
      <vt:lpstr>Arial Black</vt:lpstr>
      <vt:lpstr>Calibri</vt:lpstr>
      <vt:lpstr>Cambria</vt:lpstr>
      <vt:lpstr>Franklin Gothic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이현정 영어2 Cell</cp:lastModifiedBy>
  <cp:revision>3184</cp:revision>
  <cp:lastPrinted>2012-06-29T08:35:08Z</cp:lastPrinted>
  <dcterms:created xsi:type="dcterms:W3CDTF">2011-12-23T05:36:36Z</dcterms:created>
  <dcterms:modified xsi:type="dcterms:W3CDTF">2024-12-30T08:02:45Z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0x010100F508A00A152D2F46B370152D92761D66</vt:lpwstr>
  </property>
  <property fmtid="{D5CDD505-2E9C-101B-9397-08002B2CF9AE}" pid="3" name="MediaServiceImageTags">
    <vt:lpwstr/>
  </property>
</Properties>
</file>